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p:regular r:id="rId55"/>
      <p:bold r:id="rId56"/>
      <p:italic r:id="rId57"/>
      <p:boldItalic r:id="rId58"/>
    </p:embeddedFont>
    <p:embeddedFont>
      <p:font typeface="Nunito"/>
      <p:regular r:id="rId59"/>
      <p:bold r:id="rId60"/>
      <p:italic r:id="rId61"/>
      <p:boldItalic r:id="rId62"/>
    </p:embeddedFont>
    <p:embeddedFont>
      <p:font typeface="Lato"/>
      <p:regular r:id="rId63"/>
      <p:bold r:id="rId64"/>
      <p:italic r:id="rId65"/>
      <p:boldItalic r:id="rId66"/>
    </p:embeddedFont>
    <p:embeddedFont>
      <p:font typeface="Spectral"/>
      <p:regular r:id="rId67"/>
      <p:bold r:id="rId68"/>
      <p:italic r:id="rId69"/>
      <p:boldItalic r:id="rId70"/>
    </p:embeddedFont>
    <p:embeddedFont>
      <p:font typeface="Spectral SemiBold"/>
      <p:regular r:id="rId71"/>
      <p:bold r:id="rId72"/>
      <p:italic r:id="rId73"/>
      <p:boldItalic r:id="rId74"/>
    </p:embeddedFont>
    <p:embeddedFont>
      <p:font typeface="Spectral Medium"/>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7C2143-8C48-4C4D-BEAF-79BAD05ED00D}">
  <a:tblStyle styleId="{1F7C2143-8C48-4C4D-BEAF-79BAD05ED00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pectralSemiBold-italic.fntdata"/><Relationship Id="rId72" Type="http://schemas.openxmlformats.org/officeDocument/2006/relationships/font" Target="fonts/SpectralSemiBold-bold.fntdata"/><Relationship Id="rId31" Type="http://schemas.openxmlformats.org/officeDocument/2006/relationships/slide" Target="slides/slide25.xml"/><Relationship Id="rId75" Type="http://schemas.openxmlformats.org/officeDocument/2006/relationships/font" Target="fonts/SpectralMedium-regular.fntdata"/><Relationship Id="rId30" Type="http://schemas.openxmlformats.org/officeDocument/2006/relationships/slide" Target="slides/slide24.xml"/><Relationship Id="rId74" Type="http://schemas.openxmlformats.org/officeDocument/2006/relationships/font" Target="fonts/SpectralSemiBold-boldItalic.fntdata"/><Relationship Id="rId33" Type="http://schemas.openxmlformats.org/officeDocument/2006/relationships/slide" Target="slides/slide27.xml"/><Relationship Id="rId77" Type="http://schemas.openxmlformats.org/officeDocument/2006/relationships/font" Target="fonts/SpectralMedium-italic.fntdata"/><Relationship Id="rId32" Type="http://schemas.openxmlformats.org/officeDocument/2006/relationships/slide" Target="slides/slide26.xml"/><Relationship Id="rId76" Type="http://schemas.openxmlformats.org/officeDocument/2006/relationships/font" Target="fonts/SpectralMedium-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SpectralMedium-boldItalic.fntdata"/><Relationship Id="rId71" Type="http://schemas.openxmlformats.org/officeDocument/2006/relationships/font" Target="fonts/SpectralSemiBold-regular.fntdata"/><Relationship Id="rId70" Type="http://schemas.openxmlformats.org/officeDocument/2006/relationships/font" Target="fonts/Spectral-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4.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6.xml"/><Relationship Id="rId66" Type="http://schemas.openxmlformats.org/officeDocument/2006/relationships/font" Target="fonts/Lato-boldItalic.fntdata"/><Relationship Id="rId21" Type="http://schemas.openxmlformats.org/officeDocument/2006/relationships/slide" Target="slides/slide15.xml"/><Relationship Id="rId65" Type="http://schemas.openxmlformats.org/officeDocument/2006/relationships/font" Target="fonts/Lato-italic.fntdata"/><Relationship Id="rId24" Type="http://schemas.openxmlformats.org/officeDocument/2006/relationships/slide" Target="slides/slide18.xml"/><Relationship Id="rId68" Type="http://schemas.openxmlformats.org/officeDocument/2006/relationships/font" Target="fonts/Spectral-bold.fntdata"/><Relationship Id="rId23" Type="http://schemas.openxmlformats.org/officeDocument/2006/relationships/slide" Target="slides/slide17.xml"/><Relationship Id="rId67" Type="http://schemas.openxmlformats.org/officeDocument/2006/relationships/font" Target="fonts/Spectral-regular.fntdata"/><Relationship Id="rId60" Type="http://schemas.openxmlformats.org/officeDocument/2006/relationships/font" Target="fonts/Nuni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pectral-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Nunito-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0a774a8953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0a774a8953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69beefe5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69beefe5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61fa04b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61fa04b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a8614c72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a8614c72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0a774a8953_0_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0a774a8953_0_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0a774a8953_0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0a774a8953_0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69beefe5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69beefe5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69beefe5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69beefe5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7cd9d099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7cd9d099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69beefe5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69beefe5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69beefe5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69beefe5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2580ba516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2580ba516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25394f85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25394f85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7cd9d099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57cd9d099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25394f854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25394f854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7cd9d099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57cd9d099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7cd9d099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57cd9d099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93222b1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93222b1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7cd9d099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7cd9d099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57cd9d099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57cd9d099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57cd9d099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57cd9d099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57cd9d099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57cd9d099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0a774a8953_0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0a774a8953_0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f067730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2f067730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0a774a8953_0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0a774a8953_0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f0677303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f0677303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58145392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58145392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57cd9d099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57cd9d099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58145392f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58145392f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7cd9d099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7cd9d099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58145392f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58145392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58145392f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58145392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58145392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58145392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0a774a8953_0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0a774a8953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57cd9d099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57cd9d099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58145392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58145392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2580ba51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2580ba51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569beefe5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569beefe5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3152e931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3152e931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57cd9d099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57cd9d099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57cd9d09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57cd9d099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569beefe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569beefe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0a774a8953_0_2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0a774a8953_0_2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0a774a8953_0_2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0a774a8953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569beefe5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569beefe5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0a774a8953_0_2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0a774a8953_0_2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7cd9d099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7cd9d099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gif"/><Relationship Id="rId4" Type="http://schemas.openxmlformats.org/officeDocument/2006/relationships/image" Target="../media/image31.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hyperlink" Target="http://drive.google.com/file/d/1HURgfvTKZqU3SZin-RMxUKg7KcES6owY/view" TargetMode="Externa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4"/>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345400" y="68200"/>
            <a:ext cx="6453175" cy="4033250"/>
          </a:xfrm>
          <a:prstGeom prst="rect">
            <a:avLst/>
          </a:prstGeom>
          <a:noFill/>
          <a:ln>
            <a:noFill/>
          </a:ln>
        </p:spPr>
      </p:pic>
      <p:sp>
        <p:nvSpPr>
          <p:cNvPr id="55" name="Google Shape;55;p13"/>
          <p:cNvSpPr txBox="1"/>
          <p:nvPr/>
        </p:nvSpPr>
        <p:spPr>
          <a:xfrm>
            <a:off x="0" y="976325"/>
            <a:ext cx="9144000" cy="1047900"/>
          </a:xfrm>
          <a:prstGeom prst="rect">
            <a:avLst/>
          </a:prstGeom>
          <a:solidFill>
            <a:srgbClr val="1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u="sng">
                <a:solidFill>
                  <a:schemeClr val="dk1"/>
                </a:solidFill>
                <a:latin typeface="Nunito"/>
                <a:ea typeface="Nunito"/>
                <a:cs typeface="Nunito"/>
                <a:sym typeface="Nunito"/>
              </a:rPr>
              <a:t>Product Analyzer</a:t>
            </a:r>
            <a:r>
              <a:rPr b="1" lang="en" sz="2300">
                <a:solidFill>
                  <a:schemeClr val="dk1"/>
                </a:solidFill>
                <a:latin typeface="Nunito"/>
                <a:ea typeface="Nunito"/>
                <a:cs typeface="Nunito"/>
                <a:sym typeface="Nunito"/>
              </a:rPr>
              <a:t>: </a:t>
            </a:r>
            <a:endParaRPr b="1" sz="2300">
              <a:solidFill>
                <a:schemeClr val="dk1"/>
              </a:solidFill>
              <a:latin typeface="Nunito"/>
              <a:ea typeface="Nunito"/>
              <a:cs typeface="Nunito"/>
              <a:sym typeface="Nunito"/>
            </a:endParaRPr>
          </a:p>
          <a:p>
            <a:pPr indent="0" lvl="0" marL="0" rtl="0" algn="ctr">
              <a:spcBef>
                <a:spcPts val="0"/>
              </a:spcBef>
              <a:spcAft>
                <a:spcPts val="0"/>
              </a:spcAft>
              <a:buNone/>
            </a:pPr>
            <a:r>
              <a:rPr b="1" lang="en" sz="2300">
                <a:solidFill>
                  <a:schemeClr val="dk1"/>
                </a:solidFill>
                <a:latin typeface="Nunito"/>
                <a:ea typeface="Nunito"/>
                <a:cs typeface="Nunito"/>
                <a:sym typeface="Nunito"/>
              </a:rPr>
              <a:t>Automated Sentiment Analysis of customer Reviews</a:t>
            </a:r>
            <a:endParaRPr b="1" sz="2300">
              <a:solidFill>
                <a:schemeClr val="dk1"/>
              </a:solidFill>
              <a:latin typeface="Nunito"/>
              <a:ea typeface="Nunito"/>
              <a:cs typeface="Nunito"/>
              <a:sym typeface="Nunito"/>
            </a:endParaRPr>
          </a:p>
        </p:txBody>
      </p:sp>
      <p:sp>
        <p:nvSpPr>
          <p:cNvPr id="56" name="Google Shape;56;p13"/>
          <p:cNvSpPr txBox="1"/>
          <p:nvPr/>
        </p:nvSpPr>
        <p:spPr>
          <a:xfrm>
            <a:off x="6837675" y="3955450"/>
            <a:ext cx="2194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Lato"/>
                <a:ea typeface="Lato"/>
                <a:cs typeface="Lato"/>
                <a:sym typeface="Lato"/>
              </a:rPr>
              <a:t>Submitted by -</a:t>
            </a:r>
            <a:endParaRPr sz="2000">
              <a:solidFill>
                <a:schemeClr val="dk1"/>
              </a:solidFill>
              <a:latin typeface="Lato"/>
              <a:ea typeface="Lato"/>
              <a:cs typeface="Lato"/>
              <a:sym typeface="Lato"/>
            </a:endParaRPr>
          </a:p>
          <a:p>
            <a:pPr indent="0" lvl="0" marL="0" rtl="0" algn="l">
              <a:spcBef>
                <a:spcPts val="0"/>
              </a:spcBef>
              <a:spcAft>
                <a:spcPts val="0"/>
              </a:spcAft>
              <a:buNone/>
            </a:pPr>
            <a:r>
              <a:rPr lang="en" sz="2000">
                <a:solidFill>
                  <a:schemeClr val="dk1"/>
                </a:solidFill>
                <a:latin typeface="Lato"/>
                <a:ea typeface="Lato"/>
                <a:cs typeface="Lato"/>
                <a:sym typeface="Lato"/>
              </a:rPr>
              <a:t>Hitesh </a:t>
            </a:r>
            <a:endParaRPr sz="2000">
              <a:solidFill>
                <a:schemeClr val="dk1"/>
              </a:solidFill>
              <a:latin typeface="Lato"/>
              <a:ea typeface="Lato"/>
              <a:cs typeface="Lato"/>
              <a:sym typeface="Lato"/>
            </a:endParaRPr>
          </a:p>
          <a:p>
            <a:pPr indent="0" lvl="0" marL="0" rtl="0" algn="l">
              <a:spcBef>
                <a:spcPts val="0"/>
              </a:spcBef>
              <a:spcAft>
                <a:spcPts val="0"/>
              </a:spcAft>
              <a:buNone/>
            </a:pPr>
            <a:r>
              <a:rPr lang="en" sz="2000">
                <a:solidFill>
                  <a:schemeClr val="dk1"/>
                </a:solidFill>
                <a:latin typeface="Lato"/>
                <a:ea typeface="Lato"/>
                <a:cs typeface="Lato"/>
                <a:sym typeface="Lato"/>
              </a:rPr>
              <a:t>210995</a:t>
            </a:r>
            <a:endParaRPr sz="2000">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 name="Shape 135"/>
        <p:cNvGrpSpPr/>
        <p:nvPr/>
      </p:nvGrpSpPr>
      <p:grpSpPr>
        <a:xfrm>
          <a:off x="0" y="0"/>
          <a:ext cx="0" cy="0"/>
          <a:chOff x="0" y="0"/>
          <a:chExt cx="0" cy="0"/>
        </a:xfrm>
      </p:grpSpPr>
      <p:pic>
        <p:nvPicPr>
          <p:cNvPr id="136" name="Google Shape;136;p22"/>
          <p:cNvPicPr preferRelativeResize="0"/>
          <p:nvPr/>
        </p:nvPicPr>
        <p:blipFill>
          <a:blip r:embed="rId3">
            <a:alphaModFix/>
          </a:blip>
          <a:stretch>
            <a:fillRect/>
          </a:stretch>
        </p:blipFill>
        <p:spPr>
          <a:xfrm>
            <a:off x="1339400" y="1747125"/>
            <a:ext cx="5974477" cy="3194550"/>
          </a:xfrm>
          <a:prstGeom prst="rect">
            <a:avLst/>
          </a:prstGeom>
          <a:noFill/>
          <a:ln>
            <a:noFill/>
          </a:ln>
        </p:spPr>
      </p:pic>
      <p:sp>
        <p:nvSpPr>
          <p:cNvPr id="137" name="Google Shape;137;p22"/>
          <p:cNvSpPr txBox="1"/>
          <p:nvPr/>
        </p:nvSpPr>
        <p:spPr>
          <a:xfrm>
            <a:off x="153050" y="299350"/>
            <a:ext cx="3627300" cy="631200"/>
          </a:xfrm>
          <a:prstGeom prst="rect">
            <a:avLst/>
          </a:prstGeom>
          <a:gradFill>
            <a:gsLst>
              <a:gs pos="0">
                <a:srgbClr val="032146"/>
              </a:gs>
              <a:gs pos="100000">
                <a:srgbClr val="73737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Text Preprocessing</a:t>
            </a:r>
            <a:endParaRPr sz="2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311275" y="1031900"/>
            <a:ext cx="3569646" cy="2392350"/>
          </a:xfrm>
          <a:prstGeom prst="rect">
            <a:avLst/>
          </a:prstGeom>
          <a:noFill/>
          <a:ln>
            <a:noFill/>
          </a:ln>
        </p:spPr>
      </p:pic>
      <p:pic>
        <p:nvPicPr>
          <p:cNvPr id="143" name="Google Shape;143;p23"/>
          <p:cNvPicPr preferRelativeResize="0"/>
          <p:nvPr/>
        </p:nvPicPr>
        <p:blipFill>
          <a:blip r:embed="rId4">
            <a:alphaModFix/>
          </a:blip>
          <a:stretch>
            <a:fillRect/>
          </a:stretch>
        </p:blipFill>
        <p:spPr>
          <a:xfrm>
            <a:off x="4661400" y="1031900"/>
            <a:ext cx="4143049" cy="2366450"/>
          </a:xfrm>
          <a:prstGeom prst="rect">
            <a:avLst/>
          </a:prstGeom>
          <a:noFill/>
          <a:ln>
            <a:noFill/>
          </a:ln>
        </p:spPr>
      </p:pic>
      <p:sp>
        <p:nvSpPr>
          <p:cNvPr id="144" name="Google Shape;144;p23"/>
          <p:cNvSpPr txBox="1"/>
          <p:nvPr/>
        </p:nvSpPr>
        <p:spPr>
          <a:xfrm>
            <a:off x="650525" y="382675"/>
            <a:ext cx="2639700" cy="4002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Before Preprocessing</a:t>
            </a:r>
            <a:endParaRPr>
              <a:latin typeface="Nunito"/>
              <a:ea typeface="Nunito"/>
              <a:cs typeface="Nunito"/>
              <a:sym typeface="Nunito"/>
            </a:endParaRPr>
          </a:p>
        </p:txBody>
      </p:sp>
      <p:sp>
        <p:nvSpPr>
          <p:cNvPr id="145" name="Google Shape;145;p23"/>
          <p:cNvSpPr txBox="1"/>
          <p:nvPr/>
        </p:nvSpPr>
        <p:spPr>
          <a:xfrm>
            <a:off x="5326175" y="370650"/>
            <a:ext cx="2639700" cy="400200"/>
          </a:xfrm>
          <a:prstGeom prst="rect">
            <a:avLst/>
          </a:prstGeom>
          <a:solidFill>
            <a:srgbClr val="00FF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After</a:t>
            </a:r>
            <a:r>
              <a:rPr lang="en">
                <a:latin typeface="Nunito"/>
                <a:ea typeface="Nunito"/>
                <a:cs typeface="Nunito"/>
                <a:sym typeface="Nunito"/>
              </a:rPr>
              <a:t> Preprocessing</a:t>
            </a:r>
            <a:endParaRPr>
              <a:latin typeface="Nunito"/>
              <a:ea typeface="Nunito"/>
              <a:cs typeface="Nunito"/>
              <a:sym typeface="Nunito"/>
            </a:endParaRPr>
          </a:p>
        </p:txBody>
      </p:sp>
      <p:cxnSp>
        <p:nvCxnSpPr>
          <p:cNvPr id="146" name="Google Shape;146;p23"/>
          <p:cNvCxnSpPr/>
          <p:nvPr/>
        </p:nvCxnSpPr>
        <p:spPr>
          <a:xfrm>
            <a:off x="3737150" y="575225"/>
            <a:ext cx="1142100" cy="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sp>
        <p:nvSpPr>
          <p:cNvPr id="151" name="Google Shape;151;p24"/>
          <p:cNvSpPr txBox="1"/>
          <p:nvPr/>
        </p:nvSpPr>
        <p:spPr>
          <a:xfrm>
            <a:off x="166725" y="895725"/>
            <a:ext cx="4291800" cy="4050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rPr>
              <a:t>Number of </a:t>
            </a:r>
            <a:r>
              <a:rPr lang="en" sz="2100">
                <a:solidFill>
                  <a:schemeClr val="lt1"/>
                </a:solidFill>
              </a:rPr>
              <a:t>Characters in a review</a:t>
            </a:r>
            <a:endParaRPr sz="2100">
              <a:solidFill>
                <a:schemeClr val="lt1"/>
              </a:solidFill>
            </a:endParaRPr>
          </a:p>
        </p:txBody>
      </p:sp>
      <p:sp>
        <p:nvSpPr>
          <p:cNvPr id="152" name="Google Shape;152;p24"/>
          <p:cNvSpPr txBox="1"/>
          <p:nvPr/>
        </p:nvSpPr>
        <p:spPr>
          <a:xfrm>
            <a:off x="166725" y="1427150"/>
            <a:ext cx="4291800" cy="4050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rPr>
              <a:t>Number of words in a review</a:t>
            </a:r>
            <a:endParaRPr sz="2100">
              <a:solidFill>
                <a:schemeClr val="lt1"/>
              </a:solidFill>
            </a:endParaRPr>
          </a:p>
        </p:txBody>
      </p:sp>
      <p:sp>
        <p:nvSpPr>
          <p:cNvPr id="153" name="Google Shape;153;p24"/>
          <p:cNvSpPr txBox="1"/>
          <p:nvPr/>
        </p:nvSpPr>
        <p:spPr>
          <a:xfrm>
            <a:off x="5158450" y="875975"/>
            <a:ext cx="3288000" cy="424800"/>
          </a:xfrm>
          <a:prstGeom prst="rect">
            <a:avLst/>
          </a:prstGeom>
          <a:solidFill>
            <a:srgbClr val="00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rPr>
              <a:t>Positive word count</a:t>
            </a:r>
            <a:endParaRPr sz="2100">
              <a:solidFill>
                <a:schemeClr val="lt1"/>
              </a:solidFill>
            </a:endParaRPr>
          </a:p>
        </p:txBody>
      </p:sp>
      <p:sp>
        <p:nvSpPr>
          <p:cNvPr id="154" name="Google Shape;154;p24"/>
          <p:cNvSpPr txBox="1"/>
          <p:nvPr/>
        </p:nvSpPr>
        <p:spPr>
          <a:xfrm>
            <a:off x="5158450" y="1407350"/>
            <a:ext cx="3288000" cy="424800"/>
          </a:xfrm>
          <a:prstGeom prst="rect">
            <a:avLst/>
          </a:prstGeom>
          <a:solidFill>
            <a:srgbClr val="00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rPr>
              <a:t>Negative </a:t>
            </a:r>
            <a:r>
              <a:rPr lang="en" sz="2100">
                <a:solidFill>
                  <a:schemeClr val="lt1"/>
                </a:solidFill>
              </a:rPr>
              <a:t>word count</a:t>
            </a:r>
            <a:endParaRPr sz="2100">
              <a:solidFill>
                <a:schemeClr val="lt1"/>
              </a:solidFill>
            </a:endParaRPr>
          </a:p>
        </p:txBody>
      </p:sp>
      <p:sp>
        <p:nvSpPr>
          <p:cNvPr id="155" name="Google Shape;155;p24"/>
          <p:cNvSpPr txBox="1"/>
          <p:nvPr/>
        </p:nvSpPr>
        <p:spPr>
          <a:xfrm>
            <a:off x="166725" y="193700"/>
            <a:ext cx="3859200" cy="575700"/>
          </a:xfrm>
          <a:prstGeom prst="rect">
            <a:avLst/>
          </a:prstGeom>
          <a:gradFill>
            <a:gsLst>
              <a:gs pos="0">
                <a:srgbClr val="032146"/>
              </a:gs>
              <a:gs pos="100000">
                <a:srgbClr val="73737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Feature Extraction</a:t>
            </a:r>
            <a:endParaRPr sz="2400">
              <a:solidFill>
                <a:schemeClr val="dk1"/>
              </a:solidFill>
            </a:endParaRPr>
          </a:p>
        </p:txBody>
      </p:sp>
      <p:pic>
        <p:nvPicPr>
          <p:cNvPr id="156" name="Google Shape;156;p24"/>
          <p:cNvPicPr preferRelativeResize="0"/>
          <p:nvPr/>
        </p:nvPicPr>
        <p:blipFill>
          <a:blip r:embed="rId3">
            <a:alphaModFix/>
          </a:blip>
          <a:stretch>
            <a:fillRect/>
          </a:stretch>
        </p:blipFill>
        <p:spPr>
          <a:xfrm>
            <a:off x="1759400" y="2090250"/>
            <a:ext cx="6248300" cy="2851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153050" y="1260850"/>
            <a:ext cx="4624026" cy="3882650"/>
          </a:xfrm>
          <a:prstGeom prst="rect">
            <a:avLst/>
          </a:prstGeom>
          <a:noFill/>
          <a:ln>
            <a:noFill/>
          </a:ln>
        </p:spPr>
      </p:pic>
      <p:sp>
        <p:nvSpPr>
          <p:cNvPr id="162" name="Google Shape;162;p25"/>
          <p:cNvSpPr txBox="1"/>
          <p:nvPr/>
        </p:nvSpPr>
        <p:spPr>
          <a:xfrm>
            <a:off x="4981075" y="1844675"/>
            <a:ext cx="3929400" cy="18777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The heatmap clearly shows that all the features are weakly correlated with the target variable.</a:t>
            </a:r>
            <a:endParaRPr sz="1200">
              <a:latin typeface="Spectral SemiBold"/>
              <a:ea typeface="Spectral SemiBold"/>
              <a:cs typeface="Spectral SemiBold"/>
              <a:sym typeface="Spectral SemiBold"/>
            </a:endParaRPr>
          </a:p>
          <a:p>
            <a:pPr indent="-304800" lvl="0" marL="457200" rtl="0" algn="just">
              <a:spcBef>
                <a:spcPts val="0"/>
              </a:spcBef>
              <a:spcAft>
                <a:spcPts val="0"/>
              </a:spcAft>
              <a:buSzPts val="1200"/>
              <a:buChar char="●"/>
            </a:pPr>
            <a:r>
              <a:rPr lang="en" sz="1200">
                <a:latin typeface="Spectral SemiBold"/>
                <a:ea typeface="Spectral SemiBold"/>
                <a:cs typeface="Spectral SemiBold"/>
                <a:sym typeface="Spectral SemiBold"/>
              </a:rPr>
              <a:t>Out of all the heuristic variables, positive and negative words correlate somewhat with the sentiment. Positive words have a correlation of  0.21 and negative words have a correlation of -0.16</a:t>
            </a:r>
            <a:r>
              <a:rPr lang="en" sz="1200"/>
              <a:t>.</a:t>
            </a:r>
            <a:endParaRPr sz="1200"/>
          </a:p>
          <a:p>
            <a:pPr indent="-304800" lvl="0" marL="457200" rtl="0" algn="just">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Strong multicollinearity is detected.</a:t>
            </a:r>
            <a:endParaRPr sz="1200">
              <a:latin typeface="Spectral SemiBold"/>
              <a:ea typeface="Spectral SemiBold"/>
              <a:cs typeface="Spectral SemiBold"/>
              <a:sym typeface="Spectral SemiBold"/>
            </a:endParaRPr>
          </a:p>
          <a:p>
            <a:pPr indent="0" lvl="0" marL="0" rtl="0" algn="l">
              <a:spcBef>
                <a:spcPts val="0"/>
              </a:spcBef>
              <a:spcAft>
                <a:spcPts val="0"/>
              </a:spcAft>
              <a:buNone/>
            </a:pPr>
            <a:r>
              <a:t/>
            </a:r>
            <a:endParaRPr/>
          </a:p>
        </p:txBody>
      </p:sp>
      <p:sp>
        <p:nvSpPr>
          <p:cNvPr id="163" name="Google Shape;163;p25"/>
          <p:cNvSpPr txBox="1"/>
          <p:nvPr/>
        </p:nvSpPr>
        <p:spPr>
          <a:xfrm>
            <a:off x="153050" y="299350"/>
            <a:ext cx="4023000" cy="631200"/>
          </a:xfrm>
          <a:prstGeom prst="rect">
            <a:avLst/>
          </a:prstGeom>
          <a:gradFill>
            <a:gsLst>
              <a:gs pos="0">
                <a:srgbClr val="032146"/>
              </a:gs>
              <a:gs pos="100000">
                <a:srgbClr val="73737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Exploratory Data Analysis</a:t>
            </a:r>
            <a:endParaRPr sz="2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pic>
        <p:nvPicPr>
          <p:cNvPr id="168" name="Google Shape;168;p26"/>
          <p:cNvPicPr preferRelativeResize="0"/>
          <p:nvPr/>
        </p:nvPicPr>
        <p:blipFill>
          <a:blip r:embed="rId3">
            <a:alphaModFix/>
          </a:blip>
          <a:stretch>
            <a:fillRect/>
          </a:stretch>
        </p:blipFill>
        <p:spPr>
          <a:xfrm>
            <a:off x="713350" y="764450"/>
            <a:ext cx="3383426" cy="2555075"/>
          </a:xfrm>
          <a:prstGeom prst="rect">
            <a:avLst/>
          </a:prstGeom>
          <a:noFill/>
          <a:ln>
            <a:noFill/>
          </a:ln>
        </p:spPr>
      </p:pic>
      <p:sp>
        <p:nvSpPr>
          <p:cNvPr id="169" name="Google Shape;169;p26"/>
          <p:cNvSpPr/>
          <p:nvPr/>
        </p:nvSpPr>
        <p:spPr>
          <a:xfrm>
            <a:off x="175250" y="223625"/>
            <a:ext cx="6085039" cy="331184"/>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374151"/>
                </a:solidFill>
                <a:latin typeface="Arial"/>
              </a:rPr>
              <a:t>Comparison of Character &amp; Word Count</a:t>
            </a:r>
          </a:p>
        </p:txBody>
      </p:sp>
      <p:pic>
        <p:nvPicPr>
          <p:cNvPr id="170" name="Google Shape;170;p26"/>
          <p:cNvPicPr preferRelativeResize="0"/>
          <p:nvPr/>
        </p:nvPicPr>
        <p:blipFill>
          <a:blip r:embed="rId4">
            <a:alphaModFix/>
          </a:blip>
          <a:stretch>
            <a:fillRect/>
          </a:stretch>
        </p:blipFill>
        <p:spPr>
          <a:xfrm>
            <a:off x="4856650" y="764450"/>
            <a:ext cx="3460038" cy="2555075"/>
          </a:xfrm>
          <a:prstGeom prst="rect">
            <a:avLst/>
          </a:prstGeom>
          <a:noFill/>
          <a:ln>
            <a:noFill/>
          </a:ln>
        </p:spPr>
      </p:pic>
      <p:sp>
        <p:nvSpPr>
          <p:cNvPr id="171" name="Google Shape;171;p26"/>
          <p:cNvSpPr txBox="1"/>
          <p:nvPr/>
        </p:nvSpPr>
        <p:spPr>
          <a:xfrm>
            <a:off x="0" y="3745375"/>
            <a:ext cx="4346700" cy="7389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From the comparison, it is clear that there is not much of a difference in the distribution of the characters under the positive and negative sentiment. </a:t>
            </a:r>
            <a:endParaRPr sz="1200">
              <a:latin typeface="Spectral SemiBold"/>
              <a:ea typeface="Spectral SemiBold"/>
              <a:cs typeface="Spectral SemiBold"/>
              <a:sym typeface="Spectral SemiBold"/>
            </a:endParaRPr>
          </a:p>
        </p:txBody>
      </p:sp>
      <p:sp>
        <p:nvSpPr>
          <p:cNvPr id="172" name="Google Shape;172;p26"/>
          <p:cNvSpPr txBox="1"/>
          <p:nvPr/>
        </p:nvSpPr>
        <p:spPr>
          <a:xfrm>
            <a:off x="4572000" y="3637675"/>
            <a:ext cx="4254300" cy="9543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From the comparison, it is clear that there is not much of a difference in the distribution of the words under the positive and negative sentiment.</a:t>
            </a:r>
            <a:endParaRPr sz="1200">
              <a:latin typeface="Spectral SemiBold"/>
              <a:ea typeface="Spectral SemiBold"/>
              <a:cs typeface="Spectral SemiBold"/>
              <a:sym typeface="Spectral SemiBold"/>
            </a:endParaRPr>
          </a:p>
          <a:p>
            <a:pPr indent="0" lvl="0" marL="457200" rtl="0" algn="just">
              <a:spcBef>
                <a:spcPts val="0"/>
              </a:spcBef>
              <a:spcAft>
                <a:spcPts val="0"/>
              </a:spcAft>
              <a:buNone/>
            </a:pPr>
            <a:r>
              <a:t/>
            </a:r>
            <a:endParaRPr>
              <a:latin typeface="Spectral SemiBold"/>
              <a:ea typeface="Spectral SemiBold"/>
              <a:cs typeface="Spectral SemiBold"/>
              <a:sym typeface="Spectral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 name="Shape 176"/>
        <p:cNvGrpSpPr/>
        <p:nvPr/>
      </p:nvGrpSpPr>
      <p:grpSpPr>
        <a:xfrm>
          <a:off x="0" y="0"/>
          <a:ext cx="0" cy="0"/>
          <a:chOff x="0" y="0"/>
          <a:chExt cx="0" cy="0"/>
        </a:xfrm>
      </p:grpSpPr>
      <p:sp>
        <p:nvSpPr>
          <p:cNvPr id="177" name="Google Shape;177;p27"/>
          <p:cNvSpPr/>
          <p:nvPr/>
        </p:nvSpPr>
        <p:spPr>
          <a:xfrm>
            <a:off x="360925" y="188700"/>
            <a:ext cx="4517017" cy="366924"/>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374151"/>
                </a:solidFill>
                <a:latin typeface="Arial"/>
              </a:rPr>
              <a:t>Comparison of Word Polarity</a:t>
            </a:r>
          </a:p>
        </p:txBody>
      </p:sp>
      <p:pic>
        <p:nvPicPr>
          <p:cNvPr id="178" name="Google Shape;178;p27"/>
          <p:cNvPicPr preferRelativeResize="0"/>
          <p:nvPr/>
        </p:nvPicPr>
        <p:blipFill>
          <a:blip r:embed="rId3">
            <a:alphaModFix/>
          </a:blip>
          <a:stretch>
            <a:fillRect/>
          </a:stretch>
        </p:blipFill>
        <p:spPr>
          <a:xfrm>
            <a:off x="64250" y="1104200"/>
            <a:ext cx="4005786" cy="2788375"/>
          </a:xfrm>
          <a:prstGeom prst="rect">
            <a:avLst/>
          </a:prstGeom>
          <a:noFill/>
          <a:ln>
            <a:noFill/>
          </a:ln>
        </p:spPr>
      </p:pic>
      <p:sp>
        <p:nvSpPr>
          <p:cNvPr id="179" name="Google Shape;179;p27"/>
          <p:cNvSpPr txBox="1"/>
          <p:nvPr/>
        </p:nvSpPr>
        <p:spPr>
          <a:xfrm>
            <a:off x="0" y="3972050"/>
            <a:ext cx="48138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The distribution of the positive words under the positive sentiment is slightly more compared to negative words.</a:t>
            </a:r>
            <a:endParaRPr sz="1200">
              <a:latin typeface="Spectral SemiBold"/>
              <a:ea typeface="Spectral SemiBold"/>
              <a:cs typeface="Spectral SemiBold"/>
              <a:sym typeface="Spectral SemiBold"/>
            </a:endParaRPr>
          </a:p>
        </p:txBody>
      </p:sp>
      <p:sp>
        <p:nvSpPr>
          <p:cNvPr id="180" name="Google Shape;180;p27"/>
          <p:cNvSpPr txBox="1"/>
          <p:nvPr/>
        </p:nvSpPr>
        <p:spPr>
          <a:xfrm>
            <a:off x="524125" y="732213"/>
            <a:ext cx="198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Positive Sentiment</a:t>
            </a:r>
            <a:endParaRPr/>
          </a:p>
        </p:txBody>
      </p:sp>
      <p:sp>
        <p:nvSpPr>
          <p:cNvPr id="181" name="Google Shape;181;p27"/>
          <p:cNvSpPr txBox="1"/>
          <p:nvPr/>
        </p:nvSpPr>
        <p:spPr>
          <a:xfrm>
            <a:off x="5045675" y="732225"/>
            <a:ext cx="198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Negative</a:t>
            </a:r>
            <a:r>
              <a:rPr lang="en"/>
              <a:t> Sentiment</a:t>
            </a:r>
            <a:endParaRPr/>
          </a:p>
        </p:txBody>
      </p:sp>
      <p:pic>
        <p:nvPicPr>
          <p:cNvPr id="182" name="Google Shape;182;p27"/>
          <p:cNvPicPr preferRelativeResize="0"/>
          <p:nvPr/>
        </p:nvPicPr>
        <p:blipFill>
          <a:blip r:embed="rId4">
            <a:alphaModFix/>
          </a:blip>
          <a:stretch>
            <a:fillRect/>
          </a:stretch>
        </p:blipFill>
        <p:spPr>
          <a:xfrm>
            <a:off x="4634900" y="1068000"/>
            <a:ext cx="3743626" cy="2788375"/>
          </a:xfrm>
          <a:prstGeom prst="rect">
            <a:avLst/>
          </a:prstGeom>
          <a:noFill/>
          <a:ln>
            <a:noFill/>
          </a:ln>
        </p:spPr>
      </p:pic>
      <p:sp>
        <p:nvSpPr>
          <p:cNvPr id="183" name="Google Shape;183;p27"/>
          <p:cNvSpPr txBox="1"/>
          <p:nvPr/>
        </p:nvSpPr>
        <p:spPr>
          <a:xfrm>
            <a:off x="4572000" y="3864350"/>
            <a:ext cx="4443000" cy="954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T</a:t>
            </a:r>
            <a:r>
              <a:rPr lang="en" sz="1200">
                <a:latin typeface="Spectral SemiBold"/>
                <a:ea typeface="Spectral SemiBold"/>
                <a:cs typeface="Spectral SemiBold"/>
                <a:sym typeface="Spectral SemiBold"/>
              </a:rPr>
              <a:t>he distribution of the negative words under the negative sentiment is slightly more compared to positive words.</a:t>
            </a:r>
            <a:endParaRPr sz="1200">
              <a:latin typeface="Spectral SemiBold"/>
              <a:ea typeface="Spectral SemiBold"/>
              <a:cs typeface="Spectral SemiBold"/>
              <a:sym typeface="Spectral SemiBold"/>
            </a:endParaRPr>
          </a:p>
          <a:p>
            <a:pPr indent="0" lvl="0" marL="457200" rtl="0" algn="l">
              <a:spcBef>
                <a:spcPts val="0"/>
              </a:spcBef>
              <a:spcAft>
                <a:spcPts val="0"/>
              </a:spcAft>
              <a:buNone/>
            </a:pPr>
            <a:r>
              <a:t/>
            </a:r>
            <a:endParaRPr>
              <a:latin typeface="Spectral SemiBold"/>
              <a:ea typeface="Spectral SemiBold"/>
              <a:cs typeface="Spectral SemiBold"/>
              <a:sym typeface="Spectral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sp>
        <p:nvSpPr>
          <p:cNvPr id="188" name="Google Shape;188;p28"/>
          <p:cNvSpPr txBox="1"/>
          <p:nvPr/>
        </p:nvSpPr>
        <p:spPr>
          <a:xfrm>
            <a:off x="153050" y="299350"/>
            <a:ext cx="4023000" cy="631200"/>
          </a:xfrm>
          <a:prstGeom prst="rect">
            <a:avLst/>
          </a:prstGeom>
          <a:gradFill>
            <a:gsLst>
              <a:gs pos="0">
                <a:srgbClr val="032146"/>
              </a:gs>
              <a:gs pos="100000">
                <a:srgbClr val="73737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Model Building</a:t>
            </a:r>
            <a:endParaRPr sz="2400">
              <a:solidFill>
                <a:schemeClr val="dk1"/>
              </a:solidFill>
            </a:endParaRPr>
          </a:p>
        </p:txBody>
      </p:sp>
      <p:sp>
        <p:nvSpPr>
          <p:cNvPr id="189" name="Google Shape;189;p28"/>
          <p:cNvSpPr txBox="1"/>
          <p:nvPr/>
        </p:nvSpPr>
        <p:spPr>
          <a:xfrm>
            <a:off x="383300" y="1326225"/>
            <a:ext cx="7858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Spectral SemiBold"/>
              <a:buChar char="●"/>
            </a:pPr>
            <a:r>
              <a:rPr lang="en">
                <a:solidFill>
                  <a:schemeClr val="lt1"/>
                </a:solidFill>
                <a:latin typeface="Spectral SemiBold"/>
                <a:ea typeface="Spectral SemiBold"/>
                <a:cs typeface="Spectral SemiBold"/>
                <a:sym typeface="Spectral SemiBold"/>
              </a:rPr>
              <a:t>The Product Analyzer tool utilizes advanced classification models to automate the process of sentiment analysis. These models are trained on labeled data to classify customer reviews into positive and negative sentiments.</a:t>
            </a:r>
            <a:endParaRPr>
              <a:solidFill>
                <a:schemeClr val="lt1"/>
              </a:solidFill>
              <a:latin typeface="Spectral SemiBold"/>
              <a:ea typeface="Spectral SemiBold"/>
              <a:cs typeface="Spectral SemiBold"/>
              <a:sym typeface="Spectral SemiBold"/>
            </a:endParaRPr>
          </a:p>
          <a:p>
            <a:pPr indent="-317500" lvl="0" marL="457200" rtl="0" algn="l">
              <a:spcBef>
                <a:spcPts val="0"/>
              </a:spcBef>
              <a:spcAft>
                <a:spcPts val="0"/>
              </a:spcAft>
              <a:buClr>
                <a:schemeClr val="lt1"/>
              </a:buClr>
              <a:buSzPts val="1400"/>
              <a:buFont typeface="Spectral SemiBold"/>
              <a:buChar char="●"/>
            </a:pPr>
            <a:r>
              <a:rPr lang="en">
                <a:solidFill>
                  <a:schemeClr val="lt1"/>
                </a:solidFill>
                <a:latin typeface="Spectral SemiBold"/>
                <a:ea typeface="Spectral SemiBold"/>
                <a:cs typeface="Spectral SemiBold"/>
                <a:sym typeface="Spectral SemiBold"/>
              </a:rPr>
              <a:t>Various classification models were fit and compared them using accuracy and MCC metric of classification.</a:t>
            </a:r>
            <a:endParaRPr>
              <a:solidFill>
                <a:schemeClr val="lt1"/>
              </a:solidFill>
              <a:latin typeface="Spectral SemiBold"/>
              <a:ea typeface="Spectral SemiBold"/>
              <a:cs typeface="Spectral SemiBold"/>
              <a:sym typeface="Spectral SemiBold"/>
            </a:endParaRPr>
          </a:p>
          <a:p>
            <a:pPr indent="-317500" lvl="0" marL="457200" rtl="0" algn="l">
              <a:spcBef>
                <a:spcPts val="0"/>
              </a:spcBef>
              <a:spcAft>
                <a:spcPts val="0"/>
              </a:spcAft>
              <a:buClr>
                <a:schemeClr val="lt1"/>
              </a:buClr>
              <a:buSzPts val="1400"/>
              <a:buFont typeface="Spectral SemiBold"/>
              <a:buChar char="●"/>
            </a:pPr>
            <a:r>
              <a:rPr lang="en">
                <a:solidFill>
                  <a:schemeClr val="lt1"/>
                </a:solidFill>
                <a:latin typeface="Spectral SemiBold"/>
                <a:ea typeface="Spectral SemiBold"/>
                <a:cs typeface="Spectral SemiBold"/>
                <a:sym typeface="Spectral SemiBold"/>
              </a:rPr>
              <a:t>Classification models used in this analysis are-</a:t>
            </a:r>
            <a:endParaRPr>
              <a:solidFill>
                <a:schemeClr val="lt1"/>
              </a:solidFill>
              <a:latin typeface="Spectral SemiBold"/>
              <a:ea typeface="Spectral SemiBold"/>
              <a:cs typeface="Spectral SemiBold"/>
              <a:sym typeface="Spectral SemiBold"/>
            </a:endParaRPr>
          </a:p>
          <a:p>
            <a:pPr indent="0" lvl="0" marL="457200" rtl="0" algn="l">
              <a:spcBef>
                <a:spcPts val="0"/>
              </a:spcBef>
              <a:spcAft>
                <a:spcPts val="0"/>
              </a:spcAft>
              <a:buNone/>
            </a:pPr>
            <a:r>
              <a:t/>
            </a:r>
            <a:endParaRPr>
              <a:solidFill>
                <a:schemeClr val="lt1"/>
              </a:solidFill>
              <a:latin typeface="Spectral SemiBold"/>
              <a:ea typeface="Spectral SemiBold"/>
              <a:cs typeface="Spectral SemiBold"/>
              <a:sym typeface="Spectral SemiBold"/>
            </a:endParaRPr>
          </a:p>
        </p:txBody>
      </p:sp>
      <p:sp>
        <p:nvSpPr>
          <p:cNvPr id="190" name="Google Shape;190;p28"/>
          <p:cNvSpPr txBox="1"/>
          <p:nvPr/>
        </p:nvSpPr>
        <p:spPr>
          <a:xfrm>
            <a:off x="642750" y="2840600"/>
            <a:ext cx="7858500" cy="169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Spectral SemiBold"/>
                <a:ea typeface="Spectral SemiBold"/>
                <a:cs typeface="Spectral SemiBold"/>
                <a:sym typeface="Spectral SemiBold"/>
              </a:rPr>
              <a:t>i)    Logistic Regression</a:t>
            </a:r>
            <a:endParaRPr>
              <a:solidFill>
                <a:schemeClr val="lt1"/>
              </a:solidFill>
              <a:latin typeface="Spectral SemiBold"/>
              <a:ea typeface="Spectral SemiBold"/>
              <a:cs typeface="Spectral SemiBold"/>
              <a:sym typeface="Spectral SemiBold"/>
            </a:endParaRPr>
          </a:p>
          <a:p>
            <a:pPr indent="0" lvl="0" marL="457200" rtl="0" algn="l">
              <a:spcBef>
                <a:spcPts val="0"/>
              </a:spcBef>
              <a:spcAft>
                <a:spcPts val="0"/>
              </a:spcAft>
              <a:buNone/>
            </a:pPr>
            <a:r>
              <a:rPr lang="en">
                <a:solidFill>
                  <a:schemeClr val="lt1"/>
                </a:solidFill>
                <a:latin typeface="Spectral SemiBold"/>
                <a:ea typeface="Spectral SemiBold"/>
                <a:cs typeface="Spectral SemiBold"/>
                <a:sym typeface="Spectral SemiBold"/>
              </a:rPr>
              <a:t>ii)   Random Forest Classifier</a:t>
            </a:r>
            <a:endParaRPr>
              <a:solidFill>
                <a:schemeClr val="lt1"/>
              </a:solidFill>
              <a:latin typeface="Spectral SemiBold"/>
              <a:ea typeface="Spectral SemiBold"/>
              <a:cs typeface="Spectral SemiBold"/>
              <a:sym typeface="Spectral SemiBold"/>
            </a:endParaRPr>
          </a:p>
          <a:p>
            <a:pPr indent="0" lvl="0" marL="457200" rtl="0" algn="l">
              <a:spcBef>
                <a:spcPts val="0"/>
              </a:spcBef>
              <a:spcAft>
                <a:spcPts val="0"/>
              </a:spcAft>
              <a:buNone/>
            </a:pPr>
            <a:r>
              <a:rPr lang="en">
                <a:solidFill>
                  <a:schemeClr val="lt1"/>
                </a:solidFill>
                <a:latin typeface="Spectral SemiBold"/>
                <a:ea typeface="Spectral SemiBold"/>
                <a:cs typeface="Spectral SemiBold"/>
                <a:sym typeface="Spectral SemiBold"/>
              </a:rPr>
              <a:t>iii) AdaBoost Classifier</a:t>
            </a:r>
            <a:endParaRPr>
              <a:solidFill>
                <a:schemeClr val="lt1"/>
              </a:solidFill>
              <a:latin typeface="Spectral SemiBold"/>
              <a:ea typeface="Spectral SemiBold"/>
              <a:cs typeface="Spectral SemiBold"/>
              <a:sym typeface="Spectral SemiBold"/>
            </a:endParaRPr>
          </a:p>
          <a:p>
            <a:pPr indent="0" lvl="0" marL="457200" rtl="0" algn="l">
              <a:spcBef>
                <a:spcPts val="0"/>
              </a:spcBef>
              <a:spcAft>
                <a:spcPts val="0"/>
              </a:spcAft>
              <a:buNone/>
            </a:pPr>
            <a:r>
              <a:rPr lang="en">
                <a:solidFill>
                  <a:schemeClr val="lt1"/>
                </a:solidFill>
                <a:latin typeface="Spectral SemiBold"/>
                <a:ea typeface="Spectral SemiBold"/>
                <a:cs typeface="Spectral SemiBold"/>
                <a:sym typeface="Spectral SemiBold"/>
              </a:rPr>
              <a:t>iv)  Naive Bayes Classifiers</a:t>
            </a:r>
            <a:endParaRPr>
              <a:solidFill>
                <a:schemeClr val="lt1"/>
              </a:solidFill>
              <a:latin typeface="Spectral SemiBold"/>
              <a:ea typeface="Spectral SemiBold"/>
              <a:cs typeface="Spectral SemiBold"/>
              <a:sym typeface="Spectral SemiBold"/>
            </a:endParaRPr>
          </a:p>
          <a:p>
            <a:pPr indent="0" lvl="0" marL="457200" rtl="0" algn="l">
              <a:spcBef>
                <a:spcPts val="0"/>
              </a:spcBef>
              <a:spcAft>
                <a:spcPts val="0"/>
              </a:spcAft>
              <a:buNone/>
            </a:pPr>
            <a:r>
              <a:rPr lang="en">
                <a:solidFill>
                  <a:schemeClr val="lt1"/>
                </a:solidFill>
                <a:latin typeface="Spectral SemiBold"/>
                <a:ea typeface="Spectral SemiBold"/>
                <a:cs typeface="Spectral SemiBold"/>
                <a:sym typeface="Spectral SemiBold"/>
              </a:rPr>
              <a:t>v)   Support Vector Machine</a:t>
            </a:r>
            <a:endParaRPr>
              <a:solidFill>
                <a:schemeClr val="lt1"/>
              </a:solidFill>
              <a:latin typeface="Spectral SemiBold"/>
              <a:ea typeface="Spectral SemiBold"/>
              <a:cs typeface="Spectral SemiBold"/>
              <a:sym typeface="Spectral SemiBold"/>
            </a:endParaRPr>
          </a:p>
          <a:p>
            <a:pPr indent="0" lvl="0" marL="457200" rtl="0" algn="l">
              <a:spcBef>
                <a:spcPts val="0"/>
              </a:spcBef>
              <a:spcAft>
                <a:spcPts val="0"/>
              </a:spcAft>
              <a:buNone/>
            </a:pPr>
            <a:r>
              <a:rPr lang="en">
                <a:solidFill>
                  <a:schemeClr val="lt1"/>
                </a:solidFill>
                <a:latin typeface="Spectral SemiBold"/>
                <a:ea typeface="Spectral SemiBold"/>
                <a:cs typeface="Spectral SemiBold"/>
                <a:sym typeface="Spectral SemiBold"/>
              </a:rPr>
              <a:t>vi)  XGBoost Classifier</a:t>
            </a:r>
            <a:endParaRPr>
              <a:solidFill>
                <a:schemeClr val="lt1"/>
              </a:solidFill>
              <a:latin typeface="Spectral SemiBold"/>
              <a:ea typeface="Spectral SemiBold"/>
              <a:cs typeface="Spectral SemiBold"/>
              <a:sym typeface="Spectral SemiBold"/>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4" name="Shape 194"/>
        <p:cNvGrpSpPr/>
        <p:nvPr/>
      </p:nvGrpSpPr>
      <p:grpSpPr>
        <a:xfrm>
          <a:off x="0" y="0"/>
          <a:ext cx="0" cy="0"/>
          <a:chOff x="0" y="0"/>
          <a:chExt cx="0" cy="0"/>
        </a:xfrm>
      </p:grpSpPr>
      <p:sp>
        <p:nvSpPr>
          <p:cNvPr id="195" name="Google Shape;195;p29"/>
          <p:cNvSpPr txBox="1"/>
          <p:nvPr/>
        </p:nvSpPr>
        <p:spPr>
          <a:xfrm>
            <a:off x="189950" y="195650"/>
            <a:ext cx="3949200" cy="574200"/>
          </a:xfrm>
          <a:prstGeom prst="rect">
            <a:avLst/>
          </a:prstGeom>
          <a:gradFill>
            <a:gsLst>
              <a:gs pos="0">
                <a:srgbClr val="032146"/>
              </a:gs>
              <a:gs pos="100000">
                <a:srgbClr val="73737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Metrics for Evaluation</a:t>
            </a:r>
            <a:endParaRPr sz="2400">
              <a:solidFill>
                <a:schemeClr val="dk1"/>
              </a:solidFill>
            </a:endParaRPr>
          </a:p>
        </p:txBody>
      </p:sp>
      <p:sp>
        <p:nvSpPr>
          <p:cNvPr id="196" name="Google Shape;196;p29"/>
          <p:cNvSpPr txBox="1"/>
          <p:nvPr/>
        </p:nvSpPr>
        <p:spPr>
          <a:xfrm>
            <a:off x="0" y="908475"/>
            <a:ext cx="4495200" cy="136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pectral SemiBold"/>
              <a:buChar char="●"/>
            </a:pPr>
            <a:r>
              <a:rPr lang="en">
                <a:latin typeface="Spectral SemiBold"/>
                <a:ea typeface="Spectral SemiBold"/>
                <a:cs typeface="Spectral SemiBold"/>
                <a:sym typeface="Spectral SemiBold"/>
              </a:rPr>
              <a:t>Accuracy </a:t>
            </a:r>
            <a:endParaRPr>
              <a:latin typeface="Spectral SemiBold"/>
              <a:ea typeface="Spectral SemiBold"/>
              <a:cs typeface="Spectral SemiBold"/>
              <a:sym typeface="Spectral SemiBold"/>
            </a:endParaRPr>
          </a:p>
          <a:p>
            <a:pPr indent="0" lvl="0" marL="457200" rtl="0" algn="just">
              <a:spcBef>
                <a:spcPts val="0"/>
              </a:spcBef>
              <a:spcAft>
                <a:spcPts val="0"/>
              </a:spcAft>
              <a:buNone/>
            </a:pPr>
            <a:r>
              <a:rPr lang="en" sz="1200">
                <a:solidFill>
                  <a:schemeClr val="lt1"/>
                </a:solidFill>
                <a:latin typeface="Spectral"/>
                <a:ea typeface="Spectral"/>
                <a:cs typeface="Spectral"/>
                <a:sym typeface="Spectral"/>
              </a:rPr>
              <a:t>Accuracy measures the overall correctness of the model's predictions by calculating the ratio of correctly classified instances to the total number of instances. It provides a general assessment of the model's performance but may not be suitable when the classes are imbalanced.</a:t>
            </a:r>
            <a:endParaRPr sz="1200">
              <a:solidFill>
                <a:schemeClr val="lt1"/>
              </a:solidFill>
              <a:latin typeface="Spectral"/>
              <a:ea typeface="Spectral"/>
              <a:cs typeface="Spectral"/>
              <a:sym typeface="Spectral"/>
            </a:endParaRPr>
          </a:p>
          <a:p>
            <a:pPr indent="0" lvl="0" marL="457200" rtl="0" algn="just">
              <a:spcBef>
                <a:spcPts val="0"/>
              </a:spcBef>
              <a:spcAft>
                <a:spcPts val="0"/>
              </a:spcAft>
              <a:buNone/>
            </a:pPr>
            <a:r>
              <a:t/>
            </a:r>
            <a:endParaRPr sz="1200">
              <a:solidFill>
                <a:schemeClr val="lt1"/>
              </a:solidFill>
              <a:latin typeface="Spectral"/>
              <a:ea typeface="Spectral"/>
              <a:cs typeface="Spectral"/>
              <a:sym typeface="Spectral"/>
            </a:endParaRPr>
          </a:p>
          <a:p>
            <a:pPr indent="0" lvl="0" marL="457200" rtl="0" algn="ctr">
              <a:spcBef>
                <a:spcPts val="0"/>
              </a:spcBef>
              <a:spcAft>
                <a:spcPts val="0"/>
              </a:spcAft>
              <a:buNone/>
            </a:pPr>
            <a:r>
              <a:t/>
            </a:r>
            <a:endParaRPr sz="1200">
              <a:solidFill>
                <a:schemeClr val="lt1"/>
              </a:solidFill>
              <a:latin typeface="Spectral"/>
              <a:ea typeface="Spectral"/>
              <a:cs typeface="Spectral"/>
              <a:sym typeface="Spectral"/>
            </a:endParaRPr>
          </a:p>
        </p:txBody>
      </p:sp>
      <p:sp>
        <p:nvSpPr>
          <p:cNvPr id="197" name="Google Shape;197;p29"/>
          <p:cNvSpPr txBox="1"/>
          <p:nvPr/>
        </p:nvSpPr>
        <p:spPr>
          <a:xfrm>
            <a:off x="4495200" y="908475"/>
            <a:ext cx="4561800" cy="1877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pectral SemiBold"/>
              <a:buChar char="●"/>
            </a:pPr>
            <a:r>
              <a:rPr lang="en">
                <a:latin typeface="Spectral SemiBold"/>
                <a:ea typeface="Spectral SemiBold"/>
                <a:cs typeface="Spectral SemiBold"/>
                <a:sym typeface="Spectral SemiBold"/>
              </a:rPr>
              <a:t>Recall</a:t>
            </a:r>
            <a:endParaRPr>
              <a:latin typeface="Spectral SemiBold"/>
              <a:ea typeface="Spectral SemiBold"/>
              <a:cs typeface="Spectral SemiBold"/>
              <a:sym typeface="Spectral SemiBold"/>
            </a:endParaRPr>
          </a:p>
          <a:p>
            <a:pPr indent="0" lvl="0" marL="457200" rtl="0" algn="just">
              <a:spcBef>
                <a:spcPts val="0"/>
              </a:spcBef>
              <a:spcAft>
                <a:spcPts val="0"/>
              </a:spcAft>
              <a:buNone/>
            </a:pPr>
            <a:r>
              <a:rPr lang="en" sz="1200">
                <a:solidFill>
                  <a:schemeClr val="lt1"/>
                </a:solidFill>
                <a:latin typeface="Spectral"/>
                <a:ea typeface="Spectral"/>
                <a:cs typeface="Spectral"/>
                <a:sym typeface="Spectral"/>
              </a:rPr>
              <a:t>It evaluates the capability of the model to correctly identify the prediction of positive labels among the total predictions that are true in the dataset. It checks the proportion of accurate positive predictions made by the model compared to the total number of positive instances. A recall score of 1 indicates that the model successfully recognized every positive case, demonstrating a high ability to capture positive instances.</a:t>
            </a:r>
            <a:endParaRPr>
              <a:solidFill>
                <a:schemeClr val="lt1"/>
              </a:solidFill>
              <a:latin typeface="Spectral"/>
              <a:ea typeface="Spectral"/>
              <a:cs typeface="Spectral"/>
              <a:sym typeface="Spectral"/>
            </a:endParaRPr>
          </a:p>
        </p:txBody>
      </p:sp>
      <p:sp>
        <p:nvSpPr>
          <p:cNvPr id="198" name="Google Shape;198;p29"/>
          <p:cNvSpPr txBox="1"/>
          <p:nvPr/>
        </p:nvSpPr>
        <p:spPr>
          <a:xfrm>
            <a:off x="0" y="2571750"/>
            <a:ext cx="4912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pectral SemiBold"/>
              <a:buChar char="●"/>
            </a:pPr>
            <a:r>
              <a:rPr lang="en">
                <a:latin typeface="Spectral SemiBold"/>
                <a:ea typeface="Spectral SemiBold"/>
                <a:cs typeface="Spectral SemiBold"/>
                <a:sym typeface="Spectral SemiBold"/>
              </a:rPr>
              <a:t>Matthews correlation coefficient</a:t>
            </a:r>
            <a:endParaRPr>
              <a:latin typeface="Spectral SemiBold"/>
              <a:ea typeface="Spectral SemiBold"/>
              <a:cs typeface="Spectral SemiBold"/>
              <a:sym typeface="Spectral SemiBold"/>
            </a:endParaRPr>
          </a:p>
          <a:p>
            <a:pPr indent="0" lvl="0" marL="457200" rtl="0" algn="just">
              <a:spcBef>
                <a:spcPts val="0"/>
              </a:spcBef>
              <a:spcAft>
                <a:spcPts val="0"/>
              </a:spcAft>
              <a:buNone/>
            </a:pPr>
            <a:r>
              <a:rPr lang="en" sz="1200">
                <a:solidFill>
                  <a:schemeClr val="lt1"/>
                </a:solidFill>
                <a:latin typeface="Spectral"/>
                <a:ea typeface="Spectral"/>
                <a:cs typeface="Spectral"/>
                <a:sym typeface="Spectral"/>
              </a:rPr>
              <a:t>The Matthews Correlation Coefficient is a valuable metric for assessing the overall performance of binary classifiers and is commonly used in machine learning. It provides a balanced evaluation by considering both the positive and negative class predictions, It considers all four classification outcomes, making it a reliable measure even when the number of instances in each class varies significantly.</a:t>
            </a:r>
            <a:endParaRPr sz="1200">
              <a:solidFill>
                <a:schemeClr val="lt1"/>
              </a:solidFill>
              <a:latin typeface="Spectral"/>
              <a:ea typeface="Spectral"/>
              <a:cs typeface="Spectral"/>
              <a:sym typeface="Spectral"/>
            </a:endParaRPr>
          </a:p>
        </p:txBody>
      </p:sp>
      <p:pic>
        <p:nvPicPr>
          <p:cNvPr id="199" name="Google Shape;199;p29"/>
          <p:cNvPicPr preferRelativeResize="0"/>
          <p:nvPr/>
        </p:nvPicPr>
        <p:blipFill>
          <a:blip r:embed="rId3">
            <a:alphaModFix/>
          </a:blip>
          <a:stretch>
            <a:fillRect/>
          </a:stretch>
        </p:blipFill>
        <p:spPr>
          <a:xfrm>
            <a:off x="189950" y="4307525"/>
            <a:ext cx="3744407" cy="682225"/>
          </a:xfrm>
          <a:prstGeom prst="rect">
            <a:avLst/>
          </a:prstGeom>
          <a:noFill/>
          <a:ln cap="flat" cmpd="sng" w="9525">
            <a:solidFill>
              <a:schemeClr val="lt1"/>
            </a:solidFill>
            <a:prstDash val="solid"/>
            <a:round/>
            <a:headEnd len="sm" w="sm" type="none"/>
            <a:tailEnd len="sm" w="sm" type="none"/>
          </a:ln>
        </p:spPr>
      </p:pic>
      <p:sp>
        <p:nvSpPr>
          <p:cNvPr id="200" name="Google Shape;200;p29"/>
          <p:cNvSpPr txBox="1"/>
          <p:nvPr/>
        </p:nvSpPr>
        <p:spPr>
          <a:xfrm>
            <a:off x="129150" y="2202438"/>
            <a:ext cx="4654500" cy="369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lang="en" sz="1200">
                <a:solidFill>
                  <a:schemeClr val="lt1"/>
                </a:solidFill>
                <a:latin typeface="Spectral Medium"/>
                <a:ea typeface="Spectral Medium"/>
                <a:cs typeface="Spectral Medium"/>
                <a:sym typeface="Spectral Medium"/>
              </a:rPr>
              <a:t>Accuracy = (No. of correct predictions)/ (Total Predictions)</a:t>
            </a:r>
            <a:endParaRPr>
              <a:latin typeface="Spectral Medium"/>
              <a:ea typeface="Spectral Medium"/>
              <a:cs typeface="Spectral Medium"/>
              <a:sym typeface="Spectral Medium"/>
            </a:endParaRPr>
          </a:p>
        </p:txBody>
      </p:sp>
      <p:pic>
        <p:nvPicPr>
          <p:cNvPr id="201" name="Google Shape;201;p29"/>
          <p:cNvPicPr preferRelativeResize="0"/>
          <p:nvPr/>
        </p:nvPicPr>
        <p:blipFill>
          <a:blip r:embed="rId4">
            <a:alphaModFix/>
          </a:blip>
          <a:stretch>
            <a:fillRect/>
          </a:stretch>
        </p:blipFill>
        <p:spPr>
          <a:xfrm>
            <a:off x="5973700" y="2868125"/>
            <a:ext cx="2209750" cy="6322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5" name="Shape 205"/>
        <p:cNvGrpSpPr/>
        <p:nvPr/>
      </p:nvGrpSpPr>
      <p:grpSpPr>
        <a:xfrm>
          <a:off x="0" y="0"/>
          <a:ext cx="0" cy="0"/>
          <a:chOff x="0" y="0"/>
          <a:chExt cx="0" cy="0"/>
        </a:xfrm>
      </p:grpSpPr>
      <p:sp>
        <p:nvSpPr>
          <p:cNvPr id="206" name="Google Shape;206;p30"/>
          <p:cNvSpPr txBox="1"/>
          <p:nvPr/>
        </p:nvSpPr>
        <p:spPr>
          <a:xfrm>
            <a:off x="328750" y="275700"/>
            <a:ext cx="2674200" cy="446400"/>
          </a:xfrm>
          <a:prstGeom prst="rect">
            <a:avLst/>
          </a:prstGeom>
          <a:solidFill>
            <a:srgbClr val="F1C23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pectral SemiBold"/>
                <a:ea typeface="Spectral SemiBold"/>
                <a:cs typeface="Spectral SemiBold"/>
                <a:sym typeface="Spectral SemiBold"/>
              </a:rPr>
              <a:t>Logistic Regression</a:t>
            </a:r>
            <a:endParaRPr sz="1700">
              <a:latin typeface="Spectral SemiBold"/>
              <a:ea typeface="Spectral SemiBold"/>
              <a:cs typeface="Spectral SemiBold"/>
              <a:sym typeface="Spectral SemiBold"/>
            </a:endParaRPr>
          </a:p>
        </p:txBody>
      </p:sp>
      <p:sp>
        <p:nvSpPr>
          <p:cNvPr id="207" name="Google Shape;207;p30"/>
          <p:cNvSpPr txBox="1"/>
          <p:nvPr/>
        </p:nvSpPr>
        <p:spPr>
          <a:xfrm>
            <a:off x="356000" y="1039725"/>
            <a:ext cx="83865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Logistic regression is commonly used classification model in sentiment analysis tasks. It is a statistical model that is particularly suitable for binary classification problems, where the goal is to predict one of two classes, such as positive or negative sentiment.</a:t>
            </a:r>
            <a:endParaRPr sz="1200">
              <a:solidFill>
                <a:schemeClr val="lt1"/>
              </a:solidFill>
              <a:latin typeface="Spectral SemiBold"/>
              <a:ea typeface="Spectral SemiBold"/>
              <a:cs typeface="Spectral SemiBold"/>
              <a:sym typeface="Spectral SemiBold"/>
            </a:endParaRPr>
          </a:p>
          <a:p>
            <a:pPr indent="-304800" lvl="0" marL="457200" rtl="0" algn="l">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Logistic regression estimates the probability of an instance belonging to a specific class. It uses a logistic or sigmoid function to map the linear combination of input features to a value between 0 and 1. The logistic function ensures that the predicted probabilities are within this range, allowing us to interpret them as the likelihood of an instance belonging to a particular class</a:t>
            </a:r>
            <a:r>
              <a:rPr lang="en" sz="1200">
                <a:solidFill>
                  <a:srgbClr val="374151"/>
                </a:solidFill>
                <a:highlight>
                  <a:srgbClr val="F7F7F8"/>
                </a:highlight>
                <a:latin typeface="Roboto"/>
                <a:ea typeface="Roboto"/>
                <a:cs typeface="Roboto"/>
                <a:sym typeface="Roboto"/>
              </a:rPr>
              <a:t>.</a:t>
            </a:r>
            <a:endParaRPr sz="1200">
              <a:solidFill>
                <a:schemeClr val="lt1"/>
              </a:solidFill>
              <a:latin typeface="Spectral SemiBold"/>
              <a:ea typeface="Spectral SemiBold"/>
              <a:cs typeface="Spectral SemiBold"/>
              <a:sym typeface="Spectral SemiBold"/>
            </a:endParaRPr>
          </a:p>
        </p:txBody>
      </p:sp>
      <p:pic>
        <p:nvPicPr>
          <p:cNvPr id="208" name="Google Shape;208;p30"/>
          <p:cNvPicPr preferRelativeResize="0"/>
          <p:nvPr/>
        </p:nvPicPr>
        <p:blipFill>
          <a:blip r:embed="rId3">
            <a:alphaModFix/>
          </a:blip>
          <a:stretch>
            <a:fillRect/>
          </a:stretch>
        </p:blipFill>
        <p:spPr>
          <a:xfrm>
            <a:off x="1768075" y="2758300"/>
            <a:ext cx="5310601" cy="1441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2" name="Shape 212"/>
        <p:cNvGrpSpPr/>
        <p:nvPr/>
      </p:nvGrpSpPr>
      <p:grpSpPr>
        <a:xfrm>
          <a:off x="0" y="0"/>
          <a:ext cx="0" cy="0"/>
          <a:chOff x="0" y="0"/>
          <a:chExt cx="0" cy="0"/>
        </a:xfrm>
      </p:grpSpPr>
      <p:sp>
        <p:nvSpPr>
          <p:cNvPr id="213" name="Google Shape;213;p31"/>
          <p:cNvSpPr txBox="1"/>
          <p:nvPr/>
        </p:nvSpPr>
        <p:spPr>
          <a:xfrm>
            <a:off x="370375" y="202650"/>
            <a:ext cx="84771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The logistic regression model is trained using a labeled dataset, where the input features are associated with corresponding class labels (e.g., positive or negative sentiment). The training process aims to find the best set of parameters that maximize the likelihood of the observed labels given the input features.</a:t>
            </a:r>
            <a:endParaRPr sz="1200">
              <a:solidFill>
                <a:schemeClr val="lt1"/>
              </a:solidFill>
              <a:latin typeface="Spectral SemiBold"/>
              <a:ea typeface="Spectral SemiBold"/>
              <a:cs typeface="Spectral SemiBold"/>
              <a:sym typeface="Spectral SemiBold"/>
            </a:endParaRPr>
          </a:p>
          <a:p>
            <a:pPr indent="-304800" lvl="0" marL="457200" rtl="0" algn="l">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Once the logistic regression model is trained, it defines a decision boundary that separates instances belonging to different classes. In binary classification, this boundary is typically a hyperplane in the feature space. </a:t>
            </a:r>
            <a:endParaRPr sz="1200">
              <a:solidFill>
                <a:schemeClr val="lt1"/>
              </a:solidFill>
              <a:latin typeface="Spectral SemiBold"/>
              <a:ea typeface="Spectral SemiBold"/>
              <a:cs typeface="Spectral SemiBold"/>
              <a:sym typeface="Spectral SemiBold"/>
            </a:endParaRPr>
          </a:p>
          <a:p>
            <a:pPr indent="-304800" lvl="0" marL="457200" rtl="0" algn="l">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The logistic regression model learns the weights during the training process to find the best hyperplane that minimizes the difference between predicted probabilities and actual class labels. This hyperplane serves as the decision boundary for making class predictions based on the input feature values.</a:t>
            </a:r>
            <a:endParaRPr sz="1200">
              <a:solidFill>
                <a:schemeClr val="lt1"/>
              </a:solidFill>
              <a:latin typeface="Spectral SemiBold"/>
              <a:ea typeface="Spectral SemiBold"/>
              <a:cs typeface="Spectral SemiBold"/>
              <a:sym typeface="Spectral SemiBold"/>
            </a:endParaRPr>
          </a:p>
        </p:txBody>
      </p:sp>
      <p:pic>
        <p:nvPicPr>
          <p:cNvPr id="214" name="Google Shape;214;p31"/>
          <p:cNvPicPr preferRelativeResize="0"/>
          <p:nvPr/>
        </p:nvPicPr>
        <p:blipFill>
          <a:blip r:embed="rId3">
            <a:alphaModFix/>
          </a:blip>
          <a:stretch>
            <a:fillRect/>
          </a:stretch>
        </p:blipFill>
        <p:spPr>
          <a:xfrm>
            <a:off x="59250" y="1904800"/>
            <a:ext cx="4342440" cy="2893151"/>
          </a:xfrm>
          <a:prstGeom prst="rect">
            <a:avLst/>
          </a:prstGeom>
          <a:noFill/>
          <a:ln>
            <a:noFill/>
          </a:ln>
        </p:spPr>
      </p:pic>
      <p:sp>
        <p:nvSpPr>
          <p:cNvPr id="215" name="Google Shape;215;p31"/>
          <p:cNvSpPr txBox="1"/>
          <p:nvPr/>
        </p:nvSpPr>
        <p:spPr>
          <a:xfrm>
            <a:off x="3966250" y="2002200"/>
            <a:ext cx="4759200" cy="1139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latin typeface="Spectral SemiBold"/>
                <a:ea typeface="Spectral SemiBold"/>
                <a:cs typeface="Spectral SemiBold"/>
                <a:sym typeface="Spectral SemiBold"/>
              </a:rPr>
              <a:t>Weight Updates -</a:t>
            </a:r>
            <a:endParaRPr>
              <a:latin typeface="Spectral SemiBold"/>
              <a:ea typeface="Spectral SemiBold"/>
              <a:cs typeface="Spectral SemiBold"/>
              <a:sym typeface="Spectral SemiBold"/>
            </a:endParaRPr>
          </a:p>
          <a:p>
            <a:pPr indent="0" lvl="0" marL="457200" rtl="0" algn="l">
              <a:spcBef>
                <a:spcPts val="0"/>
              </a:spcBef>
              <a:spcAft>
                <a:spcPts val="0"/>
              </a:spcAft>
              <a:buNone/>
            </a:pPr>
            <a:r>
              <a:rPr lang="en" sz="1200">
                <a:solidFill>
                  <a:schemeClr val="lt1"/>
                </a:solidFill>
                <a:latin typeface="Spectral"/>
                <a:ea typeface="Spectral"/>
                <a:cs typeface="Spectral"/>
                <a:sym typeface="Spectral"/>
              </a:rPr>
              <a:t>The weights are updated during each iteration using an optimization algorithm called gradient descent. The goal of gradient descent is to minimize the loss function. It mostly uses Cross entropy loss function to update the weights.</a:t>
            </a:r>
            <a:endParaRPr>
              <a:solidFill>
                <a:schemeClr val="lt1"/>
              </a:solidFill>
              <a:latin typeface="Spectral"/>
              <a:ea typeface="Spectral"/>
              <a:cs typeface="Spectral"/>
              <a:sym typeface="Spectral"/>
            </a:endParaRPr>
          </a:p>
        </p:txBody>
      </p:sp>
      <p:pic>
        <p:nvPicPr>
          <p:cNvPr id="216" name="Google Shape;216;p31"/>
          <p:cNvPicPr preferRelativeResize="0"/>
          <p:nvPr/>
        </p:nvPicPr>
        <p:blipFill>
          <a:blip r:embed="rId4">
            <a:alphaModFix/>
          </a:blip>
          <a:stretch>
            <a:fillRect/>
          </a:stretch>
        </p:blipFill>
        <p:spPr>
          <a:xfrm>
            <a:off x="4788650" y="3163562"/>
            <a:ext cx="3338800" cy="865625"/>
          </a:xfrm>
          <a:prstGeom prst="rect">
            <a:avLst/>
          </a:prstGeom>
          <a:noFill/>
          <a:ln>
            <a:noFill/>
          </a:ln>
        </p:spPr>
      </p:pic>
      <p:pic>
        <p:nvPicPr>
          <p:cNvPr id="217" name="Google Shape;217;p31"/>
          <p:cNvPicPr preferRelativeResize="0"/>
          <p:nvPr/>
        </p:nvPicPr>
        <p:blipFill>
          <a:blip r:embed="rId5">
            <a:alphaModFix/>
          </a:blip>
          <a:stretch>
            <a:fillRect/>
          </a:stretch>
        </p:blipFill>
        <p:spPr>
          <a:xfrm>
            <a:off x="5584350" y="4051425"/>
            <a:ext cx="2328954" cy="613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 name="Shape 60"/>
        <p:cNvGrpSpPr/>
        <p:nvPr/>
      </p:nvGrpSpPr>
      <p:grpSpPr>
        <a:xfrm>
          <a:off x="0" y="0"/>
          <a:ext cx="0" cy="0"/>
          <a:chOff x="0" y="0"/>
          <a:chExt cx="0" cy="0"/>
        </a:xfrm>
      </p:grpSpPr>
      <p:sp>
        <p:nvSpPr>
          <p:cNvPr id="61" name="Google Shape;61;p14"/>
          <p:cNvSpPr txBox="1"/>
          <p:nvPr/>
        </p:nvSpPr>
        <p:spPr>
          <a:xfrm>
            <a:off x="1642775" y="3177925"/>
            <a:ext cx="41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2" name="Google Shape;62;p14"/>
          <p:cNvPicPr preferRelativeResize="0"/>
          <p:nvPr/>
        </p:nvPicPr>
        <p:blipFill>
          <a:blip r:embed="rId3">
            <a:alphaModFix/>
          </a:blip>
          <a:stretch>
            <a:fillRect/>
          </a:stretch>
        </p:blipFill>
        <p:spPr>
          <a:xfrm>
            <a:off x="2985149" y="3319900"/>
            <a:ext cx="3420600" cy="1823600"/>
          </a:xfrm>
          <a:prstGeom prst="rect">
            <a:avLst/>
          </a:prstGeom>
          <a:noFill/>
          <a:ln>
            <a:noFill/>
          </a:ln>
        </p:spPr>
      </p:pic>
      <p:sp>
        <p:nvSpPr>
          <p:cNvPr id="63" name="Google Shape;63;p14"/>
          <p:cNvSpPr txBox="1"/>
          <p:nvPr/>
        </p:nvSpPr>
        <p:spPr>
          <a:xfrm>
            <a:off x="173325" y="1126450"/>
            <a:ext cx="8348700" cy="25044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150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Whether it's purchasing a new product, selecting a service provider, or a restaurant, people often rely on the opinions and experiences shared by fellow customers, </a:t>
            </a:r>
            <a:r>
              <a:rPr lang="en" sz="1200">
                <a:solidFill>
                  <a:schemeClr val="lt1"/>
                </a:solidFill>
                <a:latin typeface="Spectral SemiBold"/>
                <a:ea typeface="Spectral SemiBold"/>
                <a:cs typeface="Spectral SemiBold"/>
                <a:sym typeface="Spectral SemiBold"/>
              </a:rPr>
              <a:t>In today's digital landscape, customer reviews have become a vital component in the decision-making process of consumers.</a:t>
            </a:r>
            <a:r>
              <a:rPr lang="en" sz="1200">
                <a:solidFill>
                  <a:schemeClr val="lt1"/>
                </a:solidFill>
                <a:latin typeface="Spectral SemiBold"/>
                <a:ea typeface="Spectral SemiBold"/>
                <a:cs typeface="Spectral SemiBold"/>
                <a:sym typeface="Spectral SemiBold"/>
              </a:rPr>
              <a:t> As businesses strive to meet the evolving needs and preferences of their target audience, understanding customer feedback has never been more crucial. </a:t>
            </a:r>
            <a:endParaRPr sz="1200">
              <a:solidFill>
                <a:schemeClr val="lt1"/>
              </a:solidFill>
              <a:latin typeface="Spectral SemiBold"/>
              <a:ea typeface="Spectral SemiBold"/>
              <a:cs typeface="Spectral SemiBold"/>
              <a:sym typeface="Spectral SemiBold"/>
            </a:endParaRPr>
          </a:p>
          <a:p>
            <a:pPr indent="-304800" lvl="0" marL="457200" rtl="0" algn="just">
              <a:lnSpc>
                <a:spcPct val="115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This is where sentiment analysis plays a significant role. Sentiment analysis, also known as opinion mining, is a technique used to automatically extract and analyze the sentiments expressed in customer reviews. It involves utilizing natural language processing and machine learning algorithms to classify opinions as positive, negative, or neutral.</a:t>
            </a:r>
            <a:endParaRPr sz="1200">
              <a:solidFill>
                <a:schemeClr val="lt1"/>
              </a:solidFill>
              <a:latin typeface="Spectral SemiBold"/>
              <a:ea typeface="Spectral SemiBold"/>
              <a:cs typeface="Spectral SemiBold"/>
              <a:sym typeface="Spectral SemiBold"/>
            </a:endParaRPr>
          </a:p>
          <a:p>
            <a:pPr indent="0" lvl="0" marL="0" rtl="0" algn="l">
              <a:spcBef>
                <a:spcPts val="1500"/>
              </a:spcBef>
              <a:spcAft>
                <a:spcPts val="0"/>
              </a:spcAft>
              <a:buNone/>
            </a:pPr>
            <a:r>
              <a:t/>
            </a:r>
            <a:endParaRPr/>
          </a:p>
        </p:txBody>
      </p:sp>
      <p:sp>
        <p:nvSpPr>
          <p:cNvPr id="64" name="Google Shape;64;p14"/>
          <p:cNvSpPr/>
          <p:nvPr/>
        </p:nvSpPr>
        <p:spPr>
          <a:xfrm>
            <a:off x="298575" y="300275"/>
            <a:ext cx="4273417" cy="730725"/>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374151"/>
                </a:solidFill>
                <a:latin typeface="Arial"/>
              </a:rPr>
              <a:t>Sentiment Analysis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1" name="Shape 221"/>
        <p:cNvGrpSpPr/>
        <p:nvPr/>
      </p:nvGrpSpPr>
      <p:grpSpPr>
        <a:xfrm>
          <a:off x="0" y="0"/>
          <a:ext cx="0" cy="0"/>
          <a:chOff x="0" y="0"/>
          <a:chExt cx="0" cy="0"/>
        </a:xfrm>
      </p:grpSpPr>
      <p:cxnSp>
        <p:nvCxnSpPr>
          <p:cNvPr id="222" name="Google Shape;222;p32"/>
          <p:cNvCxnSpPr/>
          <p:nvPr/>
        </p:nvCxnSpPr>
        <p:spPr>
          <a:xfrm>
            <a:off x="909355" y="767219"/>
            <a:ext cx="7500" cy="2610600"/>
          </a:xfrm>
          <a:prstGeom prst="straightConnector1">
            <a:avLst/>
          </a:prstGeom>
          <a:noFill/>
          <a:ln cap="flat" cmpd="sng" w="38100">
            <a:solidFill>
              <a:schemeClr val="dk2"/>
            </a:solidFill>
            <a:prstDash val="solid"/>
            <a:round/>
            <a:headEnd len="med" w="med" type="none"/>
            <a:tailEnd len="med" w="med" type="none"/>
          </a:ln>
        </p:spPr>
      </p:cxnSp>
      <p:cxnSp>
        <p:nvCxnSpPr>
          <p:cNvPr id="223" name="Google Shape;223;p32"/>
          <p:cNvCxnSpPr/>
          <p:nvPr/>
        </p:nvCxnSpPr>
        <p:spPr>
          <a:xfrm>
            <a:off x="901067" y="3378138"/>
            <a:ext cx="3310800" cy="0"/>
          </a:xfrm>
          <a:prstGeom prst="straightConnector1">
            <a:avLst/>
          </a:prstGeom>
          <a:noFill/>
          <a:ln cap="flat" cmpd="sng" w="38100">
            <a:solidFill>
              <a:schemeClr val="dk2"/>
            </a:solidFill>
            <a:prstDash val="solid"/>
            <a:round/>
            <a:headEnd len="med" w="med" type="none"/>
            <a:tailEnd len="med" w="med" type="none"/>
          </a:ln>
        </p:spPr>
      </p:cxnSp>
      <p:cxnSp>
        <p:nvCxnSpPr>
          <p:cNvPr id="224" name="Google Shape;224;p32"/>
          <p:cNvCxnSpPr/>
          <p:nvPr/>
        </p:nvCxnSpPr>
        <p:spPr>
          <a:xfrm flipH="1" rot="10800000">
            <a:off x="923971" y="1038438"/>
            <a:ext cx="3145800" cy="23397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225" name="Google Shape;225;p32"/>
          <p:cNvCxnSpPr/>
          <p:nvPr/>
        </p:nvCxnSpPr>
        <p:spPr>
          <a:xfrm flipH="1" rot="10800000">
            <a:off x="914889" y="1016912"/>
            <a:ext cx="3184800" cy="300"/>
          </a:xfrm>
          <a:prstGeom prst="straightConnector1">
            <a:avLst/>
          </a:prstGeom>
          <a:noFill/>
          <a:ln cap="flat" cmpd="sng" w="9525">
            <a:solidFill>
              <a:srgbClr val="000000"/>
            </a:solidFill>
            <a:prstDash val="solid"/>
            <a:round/>
            <a:headEnd len="med" w="med" type="none"/>
            <a:tailEnd len="med" w="med" type="none"/>
          </a:ln>
        </p:spPr>
      </p:cxnSp>
      <p:cxnSp>
        <p:nvCxnSpPr>
          <p:cNvPr id="226" name="Google Shape;226;p32"/>
          <p:cNvCxnSpPr/>
          <p:nvPr/>
        </p:nvCxnSpPr>
        <p:spPr>
          <a:xfrm>
            <a:off x="916452" y="2143852"/>
            <a:ext cx="202800" cy="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32"/>
          <p:cNvCxnSpPr/>
          <p:nvPr/>
        </p:nvCxnSpPr>
        <p:spPr>
          <a:xfrm>
            <a:off x="1165317" y="2143852"/>
            <a:ext cx="202800" cy="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32"/>
          <p:cNvCxnSpPr/>
          <p:nvPr/>
        </p:nvCxnSpPr>
        <p:spPr>
          <a:xfrm>
            <a:off x="1470498" y="2143852"/>
            <a:ext cx="202800" cy="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32"/>
          <p:cNvCxnSpPr/>
          <p:nvPr/>
        </p:nvCxnSpPr>
        <p:spPr>
          <a:xfrm>
            <a:off x="1781312" y="2143852"/>
            <a:ext cx="202800" cy="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32"/>
          <p:cNvCxnSpPr/>
          <p:nvPr/>
        </p:nvCxnSpPr>
        <p:spPr>
          <a:xfrm>
            <a:off x="2092138" y="2143852"/>
            <a:ext cx="202800" cy="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32"/>
          <p:cNvCxnSpPr/>
          <p:nvPr/>
        </p:nvCxnSpPr>
        <p:spPr>
          <a:xfrm>
            <a:off x="2389800" y="2143852"/>
            <a:ext cx="202800" cy="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32"/>
          <p:cNvCxnSpPr/>
          <p:nvPr/>
        </p:nvCxnSpPr>
        <p:spPr>
          <a:xfrm>
            <a:off x="2646171" y="2143852"/>
            <a:ext cx="2028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32"/>
          <p:cNvCxnSpPr/>
          <p:nvPr/>
        </p:nvCxnSpPr>
        <p:spPr>
          <a:xfrm>
            <a:off x="2921339" y="2143852"/>
            <a:ext cx="202800" cy="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32"/>
          <p:cNvCxnSpPr/>
          <p:nvPr/>
        </p:nvCxnSpPr>
        <p:spPr>
          <a:xfrm>
            <a:off x="3196507" y="2143852"/>
            <a:ext cx="202800" cy="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32"/>
          <p:cNvCxnSpPr/>
          <p:nvPr/>
        </p:nvCxnSpPr>
        <p:spPr>
          <a:xfrm>
            <a:off x="3456662" y="2143852"/>
            <a:ext cx="202800" cy="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32"/>
          <p:cNvCxnSpPr/>
          <p:nvPr/>
        </p:nvCxnSpPr>
        <p:spPr>
          <a:xfrm>
            <a:off x="3716817" y="2143852"/>
            <a:ext cx="202800" cy="0"/>
          </a:xfrm>
          <a:prstGeom prst="straightConnector1">
            <a:avLst/>
          </a:prstGeom>
          <a:noFill/>
          <a:ln cap="flat" cmpd="sng" w="9525">
            <a:solidFill>
              <a:schemeClr val="dk2"/>
            </a:solidFill>
            <a:prstDash val="solid"/>
            <a:round/>
            <a:headEnd len="med" w="med" type="none"/>
            <a:tailEnd len="med" w="med" type="none"/>
          </a:ln>
        </p:spPr>
      </p:cxnSp>
      <p:cxnSp>
        <p:nvCxnSpPr>
          <p:cNvPr id="237" name="Google Shape;237;p32"/>
          <p:cNvCxnSpPr/>
          <p:nvPr/>
        </p:nvCxnSpPr>
        <p:spPr>
          <a:xfrm>
            <a:off x="3964639" y="2143852"/>
            <a:ext cx="202800" cy="0"/>
          </a:xfrm>
          <a:prstGeom prst="straightConnector1">
            <a:avLst/>
          </a:prstGeom>
          <a:noFill/>
          <a:ln cap="flat" cmpd="sng" w="9525">
            <a:solidFill>
              <a:schemeClr val="dk2"/>
            </a:solidFill>
            <a:prstDash val="solid"/>
            <a:round/>
            <a:headEnd len="med" w="med" type="none"/>
            <a:tailEnd len="med" w="med" type="none"/>
          </a:ln>
        </p:spPr>
      </p:cxnSp>
      <p:sp>
        <p:nvSpPr>
          <p:cNvPr id="238" name="Google Shape;238;p32"/>
          <p:cNvSpPr/>
          <p:nvPr/>
        </p:nvSpPr>
        <p:spPr>
          <a:xfrm>
            <a:off x="2493661" y="2076097"/>
            <a:ext cx="142800" cy="13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nvSpPr>
        <p:spPr>
          <a:xfrm>
            <a:off x="406390" y="1955156"/>
            <a:ext cx="49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0.5</a:t>
            </a:r>
            <a:endParaRPr>
              <a:latin typeface="Nunito"/>
              <a:ea typeface="Nunito"/>
              <a:cs typeface="Nunito"/>
              <a:sym typeface="Nunito"/>
            </a:endParaRPr>
          </a:p>
        </p:txBody>
      </p:sp>
      <p:sp>
        <p:nvSpPr>
          <p:cNvPr id="240" name="Google Shape;240;p32"/>
          <p:cNvSpPr txBox="1"/>
          <p:nvPr/>
        </p:nvSpPr>
        <p:spPr>
          <a:xfrm>
            <a:off x="354950" y="828374"/>
            <a:ext cx="49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241" name="Google Shape;241;p32"/>
          <p:cNvSpPr txBox="1"/>
          <p:nvPr/>
        </p:nvSpPr>
        <p:spPr>
          <a:xfrm>
            <a:off x="2645823" y="2272243"/>
            <a:ext cx="18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Threshold Value</a:t>
            </a:r>
            <a:endParaRPr>
              <a:latin typeface="Nunito"/>
              <a:ea typeface="Nunito"/>
              <a:cs typeface="Nunito"/>
              <a:sym typeface="Nunito"/>
            </a:endParaRPr>
          </a:p>
        </p:txBody>
      </p:sp>
      <p:cxnSp>
        <p:nvCxnSpPr>
          <p:cNvPr id="242" name="Google Shape;242;p32"/>
          <p:cNvCxnSpPr/>
          <p:nvPr/>
        </p:nvCxnSpPr>
        <p:spPr>
          <a:xfrm rot="10800000">
            <a:off x="2661117" y="2211674"/>
            <a:ext cx="172800" cy="1428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32"/>
          <p:cNvCxnSpPr/>
          <p:nvPr/>
        </p:nvCxnSpPr>
        <p:spPr>
          <a:xfrm rot="10800000">
            <a:off x="900709" y="503219"/>
            <a:ext cx="8100" cy="264000"/>
          </a:xfrm>
          <a:prstGeom prst="straightConnector1">
            <a:avLst/>
          </a:prstGeom>
          <a:noFill/>
          <a:ln cap="flat" cmpd="sng" w="38100">
            <a:solidFill>
              <a:schemeClr val="dk2"/>
            </a:solidFill>
            <a:prstDash val="solid"/>
            <a:round/>
            <a:headEnd len="med" w="med" type="none"/>
            <a:tailEnd len="med" w="med" type="triangle"/>
          </a:ln>
        </p:spPr>
      </p:cxnSp>
      <p:cxnSp>
        <p:nvCxnSpPr>
          <p:cNvPr id="244" name="Google Shape;244;p32"/>
          <p:cNvCxnSpPr/>
          <p:nvPr/>
        </p:nvCxnSpPr>
        <p:spPr>
          <a:xfrm>
            <a:off x="4212015" y="3378138"/>
            <a:ext cx="396900" cy="6900"/>
          </a:xfrm>
          <a:prstGeom prst="straightConnector1">
            <a:avLst/>
          </a:prstGeom>
          <a:noFill/>
          <a:ln cap="flat" cmpd="sng" w="38100">
            <a:solidFill>
              <a:schemeClr val="dk2"/>
            </a:solidFill>
            <a:prstDash val="solid"/>
            <a:round/>
            <a:headEnd len="med" w="med" type="none"/>
            <a:tailEnd len="med" w="med" type="triangle"/>
          </a:ln>
        </p:spPr>
      </p:cxnSp>
      <p:sp>
        <p:nvSpPr>
          <p:cNvPr id="245" name="Google Shape;245;p32"/>
          <p:cNvSpPr txBox="1"/>
          <p:nvPr/>
        </p:nvSpPr>
        <p:spPr>
          <a:xfrm>
            <a:off x="3163950" y="1456031"/>
            <a:ext cx="7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Y &gt; 0.5</a:t>
            </a:r>
            <a:endParaRPr>
              <a:latin typeface="Nunito"/>
              <a:ea typeface="Nunito"/>
              <a:cs typeface="Nunito"/>
              <a:sym typeface="Nunito"/>
            </a:endParaRPr>
          </a:p>
        </p:txBody>
      </p:sp>
      <p:sp>
        <p:nvSpPr>
          <p:cNvPr id="246" name="Google Shape;246;p32"/>
          <p:cNvSpPr txBox="1"/>
          <p:nvPr/>
        </p:nvSpPr>
        <p:spPr>
          <a:xfrm>
            <a:off x="1210851" y="2480154"/>
            <a:ext cx="8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Y &lt; 0.5</a:t>
            </a:r>
            <a:endParaRPr>
              <a:latin typeface="Nunito"/>
              <a:ea typeface="Nunito"/>
              <a:cs typeface="Nunito"/>
              <a:sym typeface="Nunito"/>
            </a:endParaRPr>
          </a:p>
        </p:txBody>
      </p:sp>
      <p:sp>
        <p:nvSpPr>
          <p:cNvPr id="247" name="Google Shape;247;p32"/>
          <p:cNvSpPr txBox="1"/>
          <p:nvPr/>
        </p:nvSpPr>
        <p:spPr>
          <a:xfrm>
            <a:off x="2493661" y="3427999"/>
            <a:ext cx="3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248" name="Google Shape;248;p32"/>
          <p:cNvSpPr txBox="1"/>
          <p:nvPr/>
        </p:nvSpPr>
        <p:spPr>
          <a:xfrm>
            <a:off x="4821150" y="1695625"/>
            <a:ext cx="4254000" cy="12930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The model predicts the class by comparing the estimated probability </a:t>
            </a:r>
            <a:r>
              <a:rPr lang="en" sz="1200">
                <a:solidFill>
                  <a:schemeClr val="lt1"/>
                </a:solidFill>
                <a:latin typeface="Spectral SemiBold"/>
                <a:ea typeface="Spectral SemiBold"/>
                <a:cs typeface="Spectral SemiBold"/>
                <a:sym typeface="Spectral SemiBold"/>
              </a:rPr>
              <a:t>calculated</a:t>
            </a:r>
            <a:r>
              <a:rPr lang="en" sz="1200">
                <a:solidFill>
                  <a:schemeClr val="lt1"/>
                </a:solidFill>
                <a:latin typeface="Spectral SemiBold"/>
                <a:ea typeface="Spectral SemiBold"/>
                <a:cs typeface="Spectral SemiBold"/>
                <a:sym typeface="Spectral SemiBold"/>
              </a:rPr>
              <a:t> using the sigmoid function to a chosen threshold (usually 0.5). If the probability is above the threshold, the instance is classified as belonging to one class; otherwise, it is classified as belonging to the other class.</a:t>
            </a:r>
            <a:endParaRPr>
              <a:solidFill>
                <a:schemeClr val="lt1"/>
              </a:solidFill>
              <a:latin typeface="Spectral SemiBold"/>
              <a:ea typeface="Spectral SemiBold"/>
              <a:cs typeface="Spectral SemiBold"/>
              <a:sym typeface="Spectral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2" name="Shape 252"/>
        <p:cNvGrpSpPr/>
        <p:nvPr/>
      </p:nvGrpSpPr>
      <p:grpSpPr>
        <a:xfrm>
          <a:off x="0" y="0"/>
          <a:ext cx="0" cy="0"/>
          <a:chOff x="0" y="0"/>
          <a:chExt cx="0" cy="0"/>
        </a:xfrm>
      </p:grpSpPr>
      <p:sp>
        <p:nvSpPr>
          <p:cNvPr id="253" name="Google Shape;253;p33"/>
          <p:cNvSpPr txBox="1"/>
          <p:nvPr/>
        </p:nvSpPr>
        <p:spPr>
          <a:xfrm>
            <a:off x="328750" y="184850"/>
            <a:ext cx="2334000" cy="446400"/>
          </a:xfrm>
          <a:prstGeom prst="rect">
            <a:avLst/>
          </a:prstGeom>
          <a:solidFill>
            <a:srgbClr val="F1C23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pectral SemiBold"/>
                <a:ea typeface="Spectral SemiBold"/>
                <a:cs typeface="Spectral SemiBold"/>
                <a:sym typeface="Spectral SemiBold"/>
              </a:rPr>
              <a:t>Random Forest</a:t>
            </a:r>
            <a:endParaRPr sz="1700">
              <a:latin typeface="Spectral SemiBold"/>
              <a:ea typeface="Spectral SemiBold"/>
              <a:cs typeface="Spectral SemiBold"/>
              <a:sym typeface="Spectral SemiBold"/>
            </a:endParaRPr>
          </a:p>
        </p:txBody>
      </p:sp>
      <p:sp>
        <p:nvSpPr>
          <p:cNvPr id="254" name="Google Shape;254;p33"/>
          <p:cNvSpPr txBox="1"/>
          <p:nvPr/>
        </p:nvSpPr>
        <p:spPr>
          <a:xfrm>
            <a:off x="286825" y="780363"/>
            <a:ext cx="8274000" cy="9234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Random Forest is an ensemble learning method that combines multiple decision trees to make predictions. It leverages the wisdom of the crowd by aggregating the predictions of individual trees to produce a final prediction.It offers accuracy, robustness, and feature importance analysis, making it a powerful tool for various machine learning tasks.</a:t>
            </a:r>
            <a:endParaRPr>
              <a:solidFill>
                <a:schemeClr val="lt1"/>
              </a:solidFill>
              <a:latin typeface="Spectral SemiBold"/>
              <a:ea typeface="Spectral SemiBold"/>
              <a:cs typeface="Spectral SemiBold"/>
              <a:sym typeface="Spectral SemiBold"/>
            </a:endParaRPr>
          </a:p>
        </p:txBody>
      </p:sp>
      <p:sp>
        <p:nvSpPr>
          <p:cNvPr id="255" name="Google Shape;255;p33"/>
          <p:cNvSpPr txBox="1"/>
          <p:nvPr/>
        </p:nvSpPr>
        <p:spPr>
          <a:xfrm>
            <a:off x="3466275" y="1852875"/>
            <a:ext cx="1425600" cy="376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pectral SemiBold"/>
                <a:ea typeface="Spectral SemiBold"/>
                <a:cs typeface="Spectral SemiBold"/>
                <a:sym typeface="Spectral SemiBold"/>
              </a:rPr>
              <a:t>Why Random?</a:t>
            </a:r>
            <a:endParaRPr>
              <a:latin typeface="Spectral SemiBold"/>
              <a:ea typeface="Spectral SemiBold"/>
              <a:cs typeface="Spectral SemiBold"/>
              <a:sym typeface="Spectral SemiBold"/>
            </a:endParaRPr>
          </a:p>
        </p:txBody>
      </p:sp>
      <p:sp>
        <p:nvSpPr>
          <p:cNvPr id="256" name="Google Shape;256;p33"/>
          <p:cNvSpPr txBox="1"/>
          <p:nvPr/>
        </p:nvSpPr>
        <p:spPr>
          <a:xfrm>
            <a:off x="1661775" y="2383500"/>
            <a:ext cx="1713600" cy="446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pectral SemiBold"/>
                <a:ea typeface="Spectral SemiBold"/>
                <a:cs typeface="Spectral SemiBold"/>
                <a:sym typeface="Spectral SemiBold"/>
              </a:rPr>
              <a:t>Random Sampling </a:t>
            </a:r>
            <a:endParaRPr>
              <a:latin typeface="Spectral SemiBold"/>
              <a:ea typeface="Spectral SemiBold"/>
              <a:cs typeface="Spectral SemiBold"/>
              <a:sym typeface="Spectral SemiBold"/>
            </a:endParaRPr>
          </a:p>
        </p:txBody>
      </p:sp>
      <p:sp>
        <p:nvSpPr>
          <p:cNvPr id="257" name="Google Shape;257;p33"/>
          <p:cNvSpPr txBox="1"/>
          <p:nvPr/>
        </p:nvSpPr>
        <p:spPr>
          <a:xfrm>
            <a:off x="4982675" y="2383500"/>
            <a:ext cx="2334000" cy="446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pectral SemiBold"/>
                <a:ea typeface="Spectral SemiBold"/>
                <a:cs typeface="Spectral SemiBold"/>
                <a:sym typeface="Spectral SemiBold"/>
              </a:rPr>
              <a:t>Random Feature Selection </a:t>
            </a:r>
            <a:endParaRPr>
              <a:latin typeface="Spectral SemiBold"/>
              <a:ea typeface="Spectral SemiBold"/>
              <a:cs typeface="Spectral SemiBold"/>
              <a:sym typeface="Spectral SemiBold"/>
            </a:endParaRPr>
          </a:p>
        </p:txBody>
      </p:sp>
      <p:sp>
        <p:nvSpPr>
          <p:cNvPr id="258" name="Google Shape;258;p33"/>
          <p:cNvSpPr txBox="1"/>
          <p:nvPr/>
        </p:nvSpPr>
        <p:spPr>
          <a:xfrm>
            <a:off x="286825" y="3092200"/>
            <a:ext cx="8364900" cy="11082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In random forest a set of decision trees is built using a subset of the </a:t>
            </a:r>
            <a:r>
              <a:rPr lang="en" sz="1200">
                <a:solidFill>
                  <a:schemeClr val="lt1"/>
                </a:solidFill>
                <a:latin typeface="Spectral SemiBold"/>
                <a:ea typeface="Spectral SemiBold"/>
                <a:cs typeface="Spectral SemiBold"/>
                <a:sym typeface="Spectral SemiBold"/>
              </a:rPr>
              <a:t>training data and random subset of features art each node. Decision tree is nothing but a flow chart like structure which contains various nodes such as</a:t>
            </a:r>
            <a:endParaRPr sz="1200">
              <a:solidFill>
                <a:schemeClr val="lt1"/>
              </a:solidFill>
              <a:latin typeface="Spectral SemiBold"/>
              <a:ea typeface="Spectral SemiBold"/>
              <a:cs typeface="Spectral SemiBold"/>
              <a:sym typeface="Spectral SemiBold"/>
            </a:endParaRPr>
          </a:p>
          <a:p>
            <a:pPr indent="0" lvl="0" marL="457200" rtl="0" algn="just">
              <a:spcBef>
                <a:spcPts val="0"/>
              </a:spcBef>
              <a:spcAft>
                <a:spcPts val="0"/>
              </a:spcAft>
              <a:buNone/>
            </a:pPr>
            <a:r>
              <a:rPr lang="en" sz="1200">
                <a:solidFill>
                  <a:schemeClr val="lt1"/>
                </a:solidFill>
                <a:latin typeface="Spectral SemiBold"/>
                <a:ea typeface="Spectral SemiBold"/>
                <a:cs typeface="Spectral SemiBold"/>
                <a:sym typeface="Spectral SemiBold"/>
              </a:rPr>
              <a:t>1) Root Node</a:t>
            </a:r>
            <a:endParaRPr sz="1200">
              <a:solidFill>
                <a:schemeClr val="lt1"/>
              </a:solidFill>
              <a:latin typeface="Spectral SemiBold"/>
              <a:ea typeface="Spectral SemiBold"/>
              <a:cs typeface="Spectral SemiBold"/>
              <a:sym typeface="Spectral SemiBold"/>
            </a:endParaRPr>
          </a:p>
          <a:p>
            <a:pPr indent="0" lvl="0" marL="457200" rtl="0" algn="just">
              <a:spcBef>
                <a:spcPts val="0"/>
              </a:spcBef>
              <a:spcAft>
                <a:spcPts val="0"/>
              </a:spcAft>
              <a:buNone/>
            </a:pPr>
            <a:r>
              <a:rPr lang="en" sz="1200">
                <a:solidFill>
                  <a:schemeClr val="lt1"/>
                </a:solidFill>
                <a:latin typeface="Spectral SemiBold"/>
                <a:ea typeface="Spectral SemiBold"/>
                <a:cs typeface="Spectral SemiBold"/>
                <a:sym typeface="Spectral SemiBold"/>
              </a:rPr>
              <a:t>2) Internal Decision Node</a:t>
            </a:r>
            <a:endParaRPr sz="1200">
              <a:solidFill>
                <a:schemeClr val="lt1"/>
              </a:solidFill>
              <a:latin typeface="Spectral SemiBold"/>
              <a:ea typeface="Spectral SemiBold"/>
              <a:cs typeface="Spectral SemiBold"/>
              <a:sym typeface="Spectral SemiBold"/>
            </a:endParaRPr>
          </a:p>
          <a:p>
            <a:pPr indent="0" lvl="0" marL="457200" rtl="0" algn="just">
              <a:spcBef>
                <a:spcPts val="0"/>
              </a:spcBef>
              <a:spcAft>
                <a:spcPts val="0"/>
              </a:spcAft>
              <a:buNone/>
            </a:pPr>
            <a:r>
              <a:rPr lang="en" sz="1200">
                <a:solidFill>
                  <a:schemeClr val="lt1"/>
                </a:solidFill>
                <a:latin typeface="Spectral SemiBold"/>
                <a:ea typeface="Spectral SemiBold"/>
                <a:cs typeface="Spectral SemiBold"/>
                <a:sym typeface="Spectral SemiBold"/>
              </a:rPr>
              <a:t>3) Leaf Node</a:t>
            </a:r>
            <a:endParaRPr sz="1200">
              <a:solidFill>
                <a:schemeClr val="lt1"/>
              </a:solidFill>
              <a:latin typeface="Spectral SemiBold"/>
              <a:ea typeface="Spectral SemiBold"/>
              <a:cs typeface="Spectral SemiBold"/>
              <a:sym typeface="Spectral SemiBold"/>
            </a:endParaRPr>
          </a:p>
        </p:txBody>
      </p:sp>
      <p:cxnSp>
        <p:nvCxnSpPr>
          <p:cNvPr id="259" name="Google Shape;259;p33"/>
          <p:cNvCxnSpPr>
            <a:stCxn id="255" idx="2"/>
          </p:cNvCxnSpPr>
          <p:nvPr/>
        </p:nvCxnSpPr>
        <p:spPr>
          <a:xfrm>
            <a:off x="4179075" y="2229375"/>
            <a:ext cx="0" cy="391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33"/>
          <p:cNvCxnSpPr>
            <a:stCxn id="256" idx="3"/>
            <a:endCxn id="257" idx="1"/>
          </p:cNvCxnSpPr>
          <p:nvPr/>
        </p:nvCxnSpPr>
        <p:spPr>
          <a:xfrm>
            <a:off x="3375375" y="2606700"/>
            <a:ext cx="1607400" cy="0"/>
          </a:xfrm>
          <a:prstGeom prst="straightConnector1">
            <a:avLst/>
          </a:prstGeom>
          <a:noFill/>
          <a:ln cap="flat" cmpd="sng" w="9525">
            <a:solidFill>
              <a:schemeClr val="dk2"/>
            </a:solidFill>
            <a:prstDash val="solid"/>
            <a:round/>
            <a:headEnd len="med" w="med" type="none"/>
            <a:tailEnd len="med" w="med" type="none"/>
          </a:ln>
        </p:spPr>
      </p:cxnSp>
      <p:sp>
        <p:nvSpPr>
          <p:cNvPr id="261" name="Google Shape;261;p33"/>
          <p:cNvSpPr txBox="1"/>
          <p:nvPr/>
        </p:nvSpPr>
        <p:spPr>
          <a:xfrm>
            <a:off x="154075" y="4151175"/>
            <a:ext cx="8539500" cy="9234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The final prediction of the Random Forest is made by aggregating the predictions of all individual decision trees. For classification tasks, the most common aggregation method is majority voting, where each tree's prediction is considered, and the majority class prediction is taken as the final prediction. For regression tasks, the predictions are averaged across the trees to obtain the final prediction.</a:t>
            </a:r>
            <a:endParaRPr>
              <a:solidFill>
                <a:schemeClr val="lt1"/>
              </a:solidFill>
              <a:latin typeface="Spectral SemiBold"/>
              <a:ea typeface="Spectral SemiBold"/>
              <a:cs typeface="Spectral SemiBold"/>
              <a:sym typeface="Spectral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5" name="Shape 265"/>
        <p:cNvGrpSpPr/>
        <p:nvPr/>
      </p:nvGrpSpPr>
      <p:grpSpPr>
        <a:xfrm>
          <a:off x="0" y="0"/>
          <a:ext cx="0" cy="0"/>
          <a:chOff x="0" y="0"/>
          <a:chExt cx="0" cy="0"/>
        </a:xfrm>
      </p:grpSpPr>
      <p:sp>
        <p:nvSpPr>
          <p:cNvPr id="266" name="Google Shape;266;p34"/>
          <p:cNvSpPr txBox="1"/>
          <p:nvPr/>
        </p:nvSpPr>
        <p:spPr>
          <a:xfrm>
            <a:off x="3335700" y="960625"/>
            <a:ext cx="1996800" cy="400200"/>
          </a:xfrm>
          <a:prstGeom prst="rect">
            <a:avLst/>
          </a:prstGeom>
          <a:solidFill>
            <a:srgbClr val="B45F0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Nunito"/>
                <a:ea typeface="Nunito"/>
                <a:cs typeface="Nunito"/>
                <a:sym typeface="Nunito"/>
              </a:rPr>
              <a:t>Positive words &lt; 1000</a:t>
            </a:r>
            <a:endParaRPr>
              <a:solidFill>
                <a:schemeClr val="lt1"/>
              </a:solidFill>
              <a:latin typeface="Nunito"/>
              <a:ea typeface="Nunito"/>
              <a:cs typeface="Nunito"/>
              <a:sym typeface="Nunito"/>
            </a:endParaRPr>
          </a:p>
        </p:txBody>
      </p:sp>
      <p:cxnSp>
        <p:nvCxnSpPr>
          <p:cNvPr id="267" name="Google Shape;267;p34"/>
          <p:cNvCxnSpPr/>
          <p:nvPr/>
        </p:nvCxnSpPr>
        <p:spPr>
          <a:xfrm flipH="1">
            <a:off x="2972700" y="1357525"/>
            <a:ext cx="363000" cy="294600"/>
          </a:xfrm>
          <a:prstGeom prst="straightConnector1">
            <a:avLst/>
          </a:prstGeom>
          <a:noFill/>
          <a:ln cap="flat" cmpd="sng" w="9525">
            <a:solidFill>
              <a:schemeClr val="dk2"/>
            </a:solidFill>
            <a:prstDash val="solid"/>
            <a:round/>
            <a:headEnd len="med" w="med" type="none"/>
            <a:tailEnd len="med" w="med" type="none"/>
          </a:ln>
        </p:spPr>
      </p:cxnSp>
      <p:sp>
        <p:nvSpPr>
          <p:cNvPr id="268" name="Google Shape;268;p34"/>
          <p:cNvSpPr txBox="1"/>
          <p:nvPr/>
        </p:nvSpPr>
        <p:spPr>
          <a:xfrm>
            <a:off x="1571900" y="1671175"/>
            <a:ext cx="2172300" cy="400200"/>
          </a:xfrm>
          <a:prstGeom prst="rect">
            <a:avLst/>
          </a:prstGeom>
          <a:solidFill>
            <a:srgbClr val="6666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Nunito"/>
                <a:ea typeface="Nunito"/>
                <a:cs typeface="Nunito"/>
                <a:sym typeface="Nunito"/>
              </a:rPr>
              <a:t>Negative</a:t>
            </a:r>
            <a:r>
              <a:rPr lang="en">
                <a:solidFill>
                  <a:schemeClr val="lt1"/>
                </a:solidFill>
                <a:latin typeface="Nunito"/>
                <a:ea typeface="Nunito"/>
                <a:cs typeface="Nunito"/>
                <a:sym typeface="Nunito"/>
              </a:rPr>
              <a:t> words &gt; 1000</a:t>
            </a:r>
            <a:endParaRPr>
              <a:solidFill>
                <a:schemeClr val="lt1"/>
              </a:solidFill>
              <a:latin typeface="Nunito"/>
              <a:ea typeface="Nunito"/>
              <a:cs typeface="Nunito"/>
              <a:sym typeface="Nunito"/>
            </a:endParaRPr>
          </a:p>
        </p:txBody>
      </p:sp>
      <p:sp>
        <p:nvSpPr>
          <p:cNvPr id="269" name="Google Shape;269;p34"/>
          <p:cNvSpPr txBox="1"/>
          <p:nvPr/>
        </p:nvSpPr>
        <p:spPr>
          <a:xfrm>
            <a:off x="2647400" y="1195075"/>
            <a:ext cx="4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yes</a:t>
            </a:r>
            <a:endParaRPr>
              <a:latin typeface="Nunito"/>
              <a:ea typeface="Nunito"/>
              <a:cs typeface="Nunito"/>
              <a:sym typeface="Nunito"/>
            </a:endParaRPr>
          </a:p>
        </p:txBody>
      </p:sp>
      <p:cxnSp>
        <p:nvCxnSpPr>
          <p:cNvPr id="270" name="Google Shape;270;p34"/>
          <p:cNvCxnSpPr/>
          <p:nvPr/>
        </p:nvCxnSpPr>
        <p:spPr>
          <a:xfrm>
            <a:off x="5332500" y="1360825"/>
            <a:ext cx="295200" cy="2880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4"/>
          <p:cNvSpPr txBox="1"/>
          <p:nvPr/>
        </p:nvSpPr>
        <p:spPr>
          <a:xfrm>
            <a:off x="5627700" y="1648825"/>
            <a:ext cx="2172300" cy="400200"/>
          </a:xfrm>
          <a:prstGeom prst="rect">
            <a:avLst/>
          </a:prstGeom>
          <a:solidFill>
            <a:srgbClr val="B45F0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Nunito"/>
                <a:ea typeface="Nunito"/>
                <a:cs typeface="Nunito"/>
                <a:sym typeface="Nunito"/>
              </a:rPr>
              <a:t>Number of words &gt;2000</a:t>
            </a:r>
            <a:endParaRPr>
              <a:solidFill>
                <a:schemeClr val="lt1"/>
              </a:solidFill>
              <a:latin typeface="Nunito"/>
              <a:ea typeface="Nunito"/>
              <a:cs typeface="Nunito"/>
              <a:sym typeface="Nunito"/>
            </a:endParaRPr>
          </a:p>
        </p:txBody>
      </p:sp>
      <p:sp>
        <p:nvSpPr>
          <p:cNvPr id="272" name="Google Shape;272;p34"/>
          <p:cNvSpPr txBox="1"/>
          <p:nvPr/>
        </p:nvSpPr>
        <p:spPr>
          <a:xfrm>
            <a:off x="5544400" y="1233025"/>
            <a:ext cx="4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No</a:t>
            </a:r>
            <a:endParaRPr>
              <a:latin typeface="Nunito"/>
              <a:ea typeface="Nunito"/>
              <a:cs typeface="Nunito"/>
              <a:sym typeface="Nunito"/>
            </a:endParaRPr>
          </a:p>
        </p:txBody>
      </p:sp>
      <p:cxnSp>
        <p:nvCxnSpPr>
          <p:cNvPr id="273" name="Google Shape;273;p34"/>
          <p:cNvCxnSpPr>
            <a:stCxn id="271" idx="2"/>
          </p:cNvCxnSpPr>
          <p:nvPr/>
        </p:nvCxnSpPr>
        <p:spPr>
          <a:xfrm flipH="1">
            <a:off x="6043650" y="2049025"/>
            <a:ext cx="670200" cy="53790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34"/>
          <p:cNvSpPr txBox="1"/>
          <p:nvPr/>
        </p:nvSpPr>
        <p:spPr>
          <a:xfrm>
            <a:off x="5415800" y="2586925"/>
            <a:ext cx="1104300" cy="400200"/>
          </a:xfrm>
          <a:prstGeom prst="rect">
            <a:avLst/>
          </a:prstGeom>
          <a:solidFill>
            <a:srgbClr val="0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Positive</a:t>
            </a:r>
            <a:endParaRPr>
              <a:latin typeface="Nunito"/>
              <a:ea typeface="Nunito"/>
              <a:cs typeface="Nunito"/>
              <a:sym typeface="Nunito"/>
            </a:endParaRPr>
          </a:p>
        </p:txBody>
      </p:sp>
      <p:cxnSp>
        <p:nvCxnSpPr>
          <p:cNvPr id="275" name="Google Shape;275;p34"/>
          <p:cNvCxnSpPr/>
          <p:nvPr/>
        </p:nvCxnSpPr>
        <p:spPr>
          <a:xfrm>
            <a:off x="6713850" y="2038225"/>
            <a:ext cx="741900" cy="5595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34"/>
          <p:cNvSpPr txBox="1"/>
          <p:nvPr/>
        </p:nvSpPr>
        <p:spPr>
          <a:xfrm>
            <a:off x="6907025" y="2597725"/>
            <a:ext cx="1104300" cy="400200"/>
          </a:xfrm>
          <a:prstGeom prst="rect">
            <a:avLst/>
          </a:prstGeom>
          <a:solidFill>
            <a:srgbClr val="0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Negative</a:t>
            </a:r>
            <a:endParaRPr>
              <a:latin typeface="Nunito"/>
              <a:ea typeface="Nunito"/>
              <a:cs typeface="Nunito"/>
              <a:sym typeface="Nunito"/>
            </a:endParaRPr>
          </a:p>
        </p:txBody>
      </p:sp>
      <p:sp>
        <p:nvSpPr>
          <p:cNvPr id="277" name="Google Shape;277;p34"/>
          <p:cNvSpPr txBox="1"/>
          <p:nvPr/>
        </p:nvSpPr>
        <p:spPr>
          <a:xfrm>
            <a:off x="5810250" y="2117875"/>
            <a:ext cx="4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yes</a:t>
            </a:r>
            <a:endParaRPr>
              <a:latin typeface="Nunito"/>
              <a:ea typeface="Nunito"/>
              <a:cs typeface="Nunito"/>
              <a:sym typeface="Nunito"/>
            </a:endParaRPr>
          </a:p>
        </p:txBody>
      </p:sp>
      <p:sp>
        <p:nvSpPr>
          <p:cNvPr id="278" name="Google Shape;278;p34"/>
          <p:cNvSpPr txBox="1"/>
          <p:nvPr/>
        </p:nvSpPr>
        <p:spPr>
          <a:xfrm>
            <a:off x="7254975" y="2123275"/>
            <a:ext cx="4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No</a:t>
            </a:r>
            <a:endParaRPr>
              <a:latin typeface="Nunito"/>
              <a:ea typeface="Nunito"/>
              <a:cs typeface="Nunito"/>
              <a:sym typeface="Nunito"/>
            </a:endParaRPr>
          </a:p>
        </p:txBody>
      </p:sp>
      <p:cxnSp>
        <p:nvCxnSpPr>
          <p:cNvPr id="279" name="Google Shape;279;p34"/>
          <p:cNvCxnSpPr/>
          <p:nvPr/>
        </p:nvCxnSpPr>
        <p:spPr>
          <a:xfrm flipH="1">
            <a:off x="1977200" y="2071375"/>
            <a:ext cx="670200" cy="5379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34"/>
          <p:cNvCxnSpPr/>
          <p:nvPr/>
        </p:nvCxnSpPr>
        <p:spPr>
          <a:xfrm>
            <a:off x="2647400" y="2071375"/>
            <a:ext cx="748800" cy="561000"/>
          </a:xfrm>
          <a:prstGeom prst="straightConnector1">
            <a:avLst/>
          </a:prstGeom>
          <a:noFill/>
          <a:ln cap="flat" cmpd="sng" w="9525">
            <a:solidFill>
              <a:schemeClr val="dk2"/>
            </a:solidFill>
            <a:prstDash val="solid"/>
            <a:round/>
            <a:headEnd len="med" w="med" type="none"/>
            <a:tailEnd len="med" w="med" type="none"/>
          </a:ln>
        </p:spPr>
      </p:cxnSp>
      <p:sp>
        <p:nvSpPr>
          <p:cNvPr id="281" name="Google Shape;281;p34"/>
          <p:cNvSpPr txBox="1"/>
          <p:nvPr/>
        </p:nvSpPr>
        <p:spPr>
          <a:xfrm>
            <a:off x="1370200" y="2597725"/>
            <a:ext cx="1104300" cy="400200"/>
          </a:xfrm>
          <a:prstGeom prst="rect">
            <a:avLst/>
          </a:prstGeom>
          <a:solidFill>
            <a:srgbClr val="0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Positive</a:t>
            </a:r>
            <a:endParaRPr>
              <a:latin typeface="Nunito"/>
              <a:ea typeface="Nunito"/>
              <a:cs typeface="Nunito"/>
              <a:sym typeface="Nunito"/>
            </a:endParaRPr>
          </a:p>
        </p:txBody>
      </p:sp>
      <p:sp>
        <p:nvSpPr>
          <p:cNvPr id="282" name="Google Shape;282;p34"/>
          <p:cNvSpPr txBox="1"/>
          <p:nvPr/>
        </p:nvSpPr>
        <p:spPr>
          <a:xfrm>
            <a:off x="3834900" y="3524275"/>
            <a:ext cx="1104300" cy="400200"/>
          </a:xfrm>
          <a:prstGeom prst="rect">
            <a:avLst/>
          </a:prstGeom>
          <a:solidFill>
            <a:srgbClr val="0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Negative</a:t>
            </a:r>
            <a:endParaRPr>
              <a:latin typeface="Nunito"/>
              <a:ea typeface="Nunito"/>
              <a:cs typeface="Nunito"/>
              <a:sym typeface="Nunito"/>
            </a:endParaRPr>
          </a:p>
        </p:txBody>
      </p:sp>
      <p:sp>
        <p:nvSpPr>
          <p:cNvPr id="283" name="Google Shape;283;p34"/>
          <p:cNvSpPr txBox="1"/>
          <p:nvPr/>
        </p:nvSpPr>
        <p:spPr>
          <a:xfrm>
            <a:off x="3207100" y="2151775"/>
            <a:ext cx="4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yes</a:t>
            </a:r>
            <a:endParaRPr>
              <a:latin typeface="Nunito"/>
              <a:ea typeface="Nunito"/>
              <a:cs typeface="Nunito"/>
              <a:sym typeface="Nunito"/>
            </a:endParaRPr>
          </a:p>
        </p:txBody>
      </p:sp>
      <p:sp>
        <p:nvSpPr>
          <p:cNvPr id="284" name="Google Shape;284;p34"/>
          <p:cNvSpPr txBox="1"/>
          <p:nvPr/>
        </p:nvSpPr>
        <p:spPr>
          <a:xfrm>
            <a:off x="1620950" y="2134450"/>
            <a:ext cx="4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No</a:t>
            </a:r>
            <a:endParaRPr>
              <a:latin typeface="Nunito"/>
              <a:ea typeface="Nunito"/>
              <a:cs typeface="Nunito"/>
              <a:sym typeface="Nunito"/>
            </a:endParaRPr>
          </a:p>
        </p:txBody>
      </p:sp>
      <p:sp>
        <p:nvSpPr>
          <p:cNvPr id="285" name="Google Shape;285;p34"/>
          <p:cNvSpPr txBox="1"/>
          <p:nvPr/>
        </p:nvSpPr>
        <p:spPr>
          <a:xfrm>
            <a:off x="2647400" y="2586925"/>
            <a:ext cx="2587500" cy="400200"/>
          </a:xfrm>
          <a:prstGeom prst="rect">
            <a:avLst/>
          </a:prstGeom>
          <a:solidFill>
            <a:srgbClr val="66666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Nunito"/>
                <a:ea typeface="Nunito"/>
                <a:cs typeface="Nunito"/>
                <a:sym typeface="Nunito"/>
              </a:rPr>
              <a:t>Number of characters &gt;2000</a:t>
            </a:r>
            <a:endParaRPr>
              <a:solidFill>
                <a:schemeClr val="lt1"/>
              </a:solidFill>
              <a:latin typeface="Nunito"/>
              <a:ea typeface="Nunito"/>
              <a:cs typeface="Nunito"/>
              <a:sym typeface="Nunito"/>
            </a:endParaRPr>
          </a:p>
        </p:txBody>
      </p:sp>
      <p:sp>
        <p:nvSpPr>
          <p:cNvPr id="286" name="Google Shape;286;p34"/>
          <p:cNvSpPr txBox="1"/>
          <p:nvPr/>
        </p:nvSpPr>
        <p:spPr>
          <a:xfrm>
            <a:off x="2291900" y="3524275"/>
            <a:ext cx="1104300" cy="400200"/>
          </a:xfrm>
          <a:prstGeom prst="rect">
            <a:avLst/>
          </a:prstGeom>
          <a:solidFill>
            <a:srgbClr val="0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Positive</a:t>
            </a:r>
            <a:endParaRPr>
              <a:latin typeface="Nunito"/>
              <a:ea typeface="Nunito"/>
              <a:cs typeface="Nunito"/>
              <a:sym typeface="Nunito"/>
            </a:endParaRPr>
          </a:p>
        </p:txBody>
      </p:sp>
      <p:cxnSp>
        <p:nvCxnSpPr>
          <p:cNvPr id="287" name="Google Shape;287;p34"/>
          <p:cNvCxnSpPr/>
          <p:nvPr/>
        </p:nvCxnSpPr>
        <p:spPr>
          <a:xfrm flipH="1">
            <a:off x="3010500" y="2987125"/>
            <a:ext cx="670200" cy="53790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34"/>
          <p:cNvCxnSpPr/>
          <p:nvPr/>
        </p:nvCxnSpPr>
        <p:spPr>
          <a:xfrm>
            <a:off x="3683500" y="2976325"/>
            <a:ext cx="741900" cy="5595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4"/>
          <p:cNvSpPr txBox="1"/>
          <p:nvPr/>
        </p:nvSpPr>
        <p:spPr>
          <a:xfrm>
            <a:off x="3679800" y="484100"/>
            <a:ext cx="13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Nunito"/>
                <a:ea typeface="Nunito"/>
                <a:cs typeface="Nunito"/>
                <a:sym typeface="Nunito"/>
              </a:rPr>
              <a:t>(Root Node)</a:t>
            </a:r>
            <a:endParaRPr b="1" i="1">
              <a:latin typeface="Nunito"/>
              <a:ea typeface="Nunito"/>
              <a:cs typeface="Nunito"/>
              <a:sym typeface="Nunito"/>
            </a:endParaRPr>
          </a:p>
        </p:txBody>
      </p:sp>
      <p:sp>
        <p:nvSpPr>
          <p:cNvPr id="290" name="Google Shape;290;p34"/>
          <p:cNvSpPr txBox="1"/>
          <p:nvPr/>
        </p:nvSpPr>
        <p:spPr>
          <a:xfrm>
            <a:off x="6059550" y="3072175"/>
            <a:ext cx="13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Nunito"/>
                <a:ea typeface="Nunito"/>
                <a:cs typeface="Nunito"/>
                <a:sym typeface="Nunito"/>
              </a:rPr>
              <a:t>(Leaf Nodes)</a:t>
            </a:r>
            <a:endParaRPr b="1" i="1">
              <a:latin typeface="Nunito"/>
              <a:ea typeface="Nunito"/>
              <a:cs typeface="Nunito"/>
              <a:sym typeface="Nunito"/>
            </a:endParaRPr>
          </a:p>
        </p:txBody>
      </p:sp>
      <p:sp>
        <p:nvSpPr>
          <p:cNvPr id="291" name="Google Shape;291;p34"/>
          <p:cNvSpPr txBox="1"/>
          <p:nvPr/>
        </p:nvSpPr>
        <p:spPr>
          <a:xfrm>
            <a:off x="3789600" y="1649563"/>
            <a:ext cx="13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Nunito"/>
                <a:ea typeface="Nunito"/>
                <a:cs typeface="Nunito"/>
                <a:sym typeface="Nunito"/>
              </a:rPr>
              <a:t>(IDN)</a:t>
            </a:r>
            <a:endParaRPr b="1" i="1">
              <a:latin typeface="Nunito"/>
              <a:ea typeface="Nunito"/>
              <a:cs typeface="Nunito"/>
              <a:sym typeface="Nunito"/>
            </a:endParaRPr>
          </a:p>
        </p:txBody>
      </p:sp>
      <p:sp>
        <p:nvSpPr>
          <p:cNvPr id="292" name="Google Shape;292;p34"/>
          <p:cNvSpPr txBox="1"/>
          <p:nvPr/>
        </p:nvSpPr>
        <p:spPr>
          <a:xfrm>
            <a:off x="2730700" y="3022075"/>
            <a:ext cx="4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No</a:t>
            </a:r>
            <a:endParaRPr>
              <a:latin typeface="Nunito"/>
              <a:ea typeface="Nunito"/>
              <a:cs typeface="Nunito"/>
              <a:sym typeface="Nunito"/>
            </a:endParaRPr>
          </a:p>
        </p:txBody>
      </p:sp>
      <p:sp>
        <p:nvSpPr>
          <p:cNvPr id="293" name="Google Shape;293;p34"/>
          <p:cNvSpPr txBox="1"/>
          <p:nvPr/>
        </p:nvSpPr>
        <p:spPr>
          <a:xfrm>
            <a:off x="4148850" y="3022075"/>
            <a:ext cx="4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Yes</a:t>
            </a:r>
            <a:endParaRPr>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7" name="Shape 297"/>
        <p:cNvGrpSpPr/>
        <p:nvPr/>
      </p:nvGrpSpPr>
      <p:grpSpPr>
        <a:xfrm>
          <a:off x="0" y="0"/>
          <a:ext cx="0" cy="0"/>
          <a:chOff x="0" y="0"/>
          <a:chExt cx="0" cy="0"/>
        </a:xfrm>
      </p:grpSpPr>
      <p:pic>
        <p:nvPicPr>
          <p:cNvPr id="298" name="Google Shape;298;p35"/>
          <p:cNvPicPr preferRelativeResize="0"/>
          <p:nvPr/>
        </p:nvPicPr>
        <p:blipFill>
          <a:blip r:embed="rId3">
            <a:alphaModFix/>
          </a:blip>
          <a:stretch>
            <a:fillRect/>
          </a:stretch>
        </p:blipFill>
        <p:spPr>
          <a:xfrm>
            <a:off x="378075" y="514564"/>
            <a:ext cx="1435000" cy="1364011"/>
          </a:xfrm>
          <a:prstGeom prst="rect">
            <a:avLst/>
          </a:prstGeom>
          <a:noFill/>
          <a:ln>
            <a:noFill/>
          </a:ln>
        </p:spPr>
      </p:pic>
      <p:pic>
        <p:nvPicPr>
          <p:cNvPr id="299" name="Google Shape;299;p35"/>
          <p:cNvPicPr preferRelativeResize="0"/>
          <p:nvPr/>
        </p:nvPicPr>
        <p:blipFill rotWithShape="1">
          <a:blip r:embed="rId3">
            <a:alphaModFix/>
          </a:blip>
          <a:srcRect b="3642" l="0" r="3642" t="0"/>
          <a:stretch/>
        </p:blipFill>
        <p:spPr>
          <a:xfrm>
            <a:off x="2191125" y="514574"/>
            <a:ext cx="1300300" cy="1364000"/>
          </a:xfrm>
          <a:prstGeom prst="rect">
            <a:avLst/>
          </a:prstGeom>
          <a:noFill/>
          <a:ln>
            <a:noFill/>
          </a:ln>
        </p:spPr>
      </p:pic>
      <p:pic>
        <p:nvPicPr>
          <p:cNvPr id="300" name="Google Shape;300;p35"/>
          <p:cNvPicPr preferRelativeResize="0"/>
          <p:nvPr/>
        </p:nvPicPr>
        <p:blipFill>
          <a:blip r:embed="rId3">
            <a:alphaModFix/>
          </a:blip>
          <a:stretch>
            <a:fillRect/>
          </a:stretch>
        </p:blipFill>
        <p:spPr>
          <a:xfrm>
            <a:off x="3970625" y="514575"/>
            <a:ext cx="1476325" cy="1364000"/>
          </a:xfrm>
          <a:prstGeom prst="rect">
            <a:avLst/>
          </a:prstGeom>
          <a:noFill/>
          <a:ln>
            <a:noFill/>
          </a:ln>
        </p:spPr>
      </p:pic>
      <p:sp>
        <p:nvSpPr>
          <p:cNvPr id="301" name="Google Shape;301;p35"/>
          <p:cNvSpPr txBox="1"/>
          <p:nvPr/>
        </p:nvSpPr>
        <p:spPr>
          <a:xfrm>
            <a:off x="204575" y="1882850"/>
            <a:ext cx="1782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Nunito"/>
                <a:ea typeface="Nunito"/>
                <a:cs typeface="Nunito"/>
                <a:sym typeface="Nunito"/>
              </a:rPr>
              <a:t>random_state= r1</a:t>
            </a:r>
            <a:endParaRPr sz="1000">
              <a:latin typeface="Nunito"/>
              <a:ea typeface="Nunito"/>
              <a:cs typeface="Nunito"/>
              <a:sym typeface="Nunito"/>
            </a:endParaRPr>
          </a:p>
        </p:txBody>
      </p:sp>
      <p:sp>
        <p:nvSpPr>
          <p:cNvPr id="302" name="Google Shape;302;p35"/>
          <p:cNvSpPr txBox="1"/>
          <p:nvPr/>
        </p:nvSpPr>
        <p:spPr>
          <a:xfrm>
            <a:off x="2000850" y="1882850"/>
            <a:ext cx="1782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Nunito"/>
                <a:ea typeface="Nunito"/>
                <a:cs typeface="Nunito"/>
                <a:sym typeface="Nunito"/>
              </a:rPr>
              <a:t>random_state= r2</a:t>
            </a:r>
            <a:endParaRPr sz="1000">
              <a:latin typeface="Nunito"/>
              <a:ea typeface="Nunito"/>
              <a:cs typeface="Nunito"/>
              <a:sym typeface="Nunito"/>
            </a:endParaRPr>
          </a:p>
        </p:txBody>
      </p:sp>
      <p:sp>
        <p:nvSpPr>
          <p:cNvPr id="303" name="Google Shape;303;p35"/>
          <p:cNvSpPr txBox="1"/>
          <p:nvPr/>
        </p:nvSpPr>
        <p:spPr>
          <a:xfrm>
            <a:off x="3797113" y="1882850"/>
            <a:ext cx="1782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Nunito"/>
                <a:ea typeface="Nunito"/>
                <a:cs typeface="Nunito"/>
                <a:sym typeface="Nunito"/>
              </a:rPr>
              <a:t>random_state= r3</a:t>
            </a:r>
            <a:endParaRPr sz="1000">
              <a:latin typeface="Nunito"/>
              <a:ea typeface="Nunito"/>
              <a:cs typeface="Nunito"/>
              <a:sym typeface="Nunito"/>
            </a:endParaRPr>
          </a:p>
        </p:txBody>
      </p:sp>
      <p:pic>
        <p:nvPicPr>
          <p:cNvPr id="304" name="Google Shape;304;p35"/>
          <p:cNvPicPr preferRelativeResize="0"/>
          <p:nvPr/>
        </p:nvPicPr>
        <p:blipFill>
          <a:blip r:embed="rId3">
            <a:alphaModFix/>
          </a:blip>
          <a:stretch>
            <a:fillRect/>
          </a:stretch>
        </p:blipFill>
        <p:spPr>
          <a:xfrm>
            <a:off x="7107075" y="514575"/>
            <a:ext cx="1476325" cy="1364000"/>
          </a:xfrm>
          <a:prstGeom prst="rect">
            <a:avLst/>
          </a:prstGeom>
          <a:noFill/>
          <a:ln>
            <a:noFill/>
          </a:ln>
        </p:spPr>
      </p:pic>
      <p:sp>
        <p:nvSpPr>
          <p:cNvPr id="305" name="Google Shape;305;p35"/>
          <p:cNvSpPr txBox="1"/>
          <p:nvPr/>
        </p:nvSpPr>
        <p:spPr>
          <a:xfrm>
            <a:off x="5606200" y="1243950"/>
            <a:ext cx="143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endParaRPr/>
          </a:p>
        </p:txBody>
      </p:sp>
      <p:sp>
        <p:nvSpPr>
          <p:cNvPr id="306" name="Google Shape;306;p35"/>
          <p:cNvSpPr txBox="1"/>
          <p:nvPr/>
        </p:nvSpPr>
        <p:spPr>
          <a:xfrm>
            <a:off x="6954225" y="1882850"/>
            <a:ext cx="1782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Nunito"/>
                <a:ea typeface="Nunito"/>
                <a:cs typeface="Nunito"/>
                <a:sym typeface="Nunito"/>
              </a:rPr>
              <a:t>random_state= rn</a:t>
            </a:r>
            <a:endParaRPr sz="1000">
              <a:latin typeface="Nunito"/>
              <a:ea typeface="Nunito"/>
              <a:cs typeface="Nunito"/>
              <a:sym typeface="Nunito"/>
            </a:endParaRPr>
          </a:p>
        </p:txBody>
      </p:sp>
      <p:sp>
        <p:nvSpPr>
          <p:cNvPr id="307" name="Google Shape;307;p35"/>
          <p:cNvSpPr txBox="1"/>
          <p:nvPr/>
        </p:nvSpPr>
        <p:spPr>
          <a:xfrm>
            <a:off x="662350" y="2221550"/>
            <a:ext cx="100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 ~ X1,X2</a:t>
            </a:r>
            <a:endParaRPr sz="1100">
              <a:latin typeface="Nunito"/>
              <a:ea typeface="Nunito"/>
              <a:cs typeface="Nunito"/>
              <a:sym typeface="Nunito"/>
            </a:endParaRPr>
          </a:p>
        </p:txBody>
      </p:sp>
      <p:sp>
        <p:nvSpPr>
          <p:cNvPr id="308" name="Google Shape;308;p35"/>
          <p:cNvSpPr txBox="1"/>
          <p:nvPr/>
        </p:nvSpPr>
        <p:spPr>
          <a:xfrm>
            <a:off x="2457025" y="2207800"/>
            <a:ext cx="100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 ~ X3,X4</a:t>
            </a:r>
            <a:endParaRPr sz="1100">
              <a:latin typeface="Nunito"/>
              <a:ea typeface="Nunito"/>
              <a:cs typeface="Nunito"/>
              <a:sym typeface="Nunito"/>
            </a:endParaRPr>
          </a:p>
        </p:txBody>
      </p:sp>
      <p:sp>
        <p:nvSpPr>
          <p:cNvPr id="309" name="Google Shape;309;p35"/>
          <p:cNvSpPr txBox="1"/>
          <p:nvPr/>
        </p:nvSpPr>
        <p:spPr>
          <a:xfrm>
            <a:off x="4251700" y="2207800"/>
            <a:ext cx="115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 ~ X5,X8,X10</a:t>
            </a:r>
            <a:endParaRPr sz="1100">
              <a:latin typeface="Nunito"/>
              <a:ea typeface="Nunito"/>
              <a:cs typeface="Nunito"/>
              <a:sym typeface="Nunito"/>
            </a:endParaRPr>
          </a:p>
        </p:txBody>
      </p:sp>
      <p:sp>
        <p:nvSpPr>
          <p:cNvPr id="310" name="Google Shape;310;p35"/>
          <p:cNvSpPr txBox="1"/>
          <p:nvPr/>
        </p:nvSpPr>
        <p:spPr>
          <a:xfrm>
            <a:off x="7207125" y="2207800"/>
            <a:ext cx="1529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 ~ X1,X8,X4,X6,X7</a:t>
            </a:r>
            <a:endParaRPr sz="1100">
              <a:latin typeface="Nunito"/>
              <a:ea typeface="Nunito"/>
              <a:cs typeface="Nunito"/>
              <a:sym typeface="Nunito"/>
            </a:endParaRPr>
          </a:p>
        </p:txBody>
      </p:sp>
      <p:sp>
        <p:nvSpPr>
          <p:cNvPr id="311" name="Google Shape;311;p35"/>
          <p:cNvSpPr txBox="1"/>
          <p:nvPr/>
        </p:nvSpPr>
        <p:spPr>
          <a:xfrm>
            <a:off x="868475" y="2579825"/>
            <a:ext cx="4542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P1</a:t>
            </a:r>
            <a:endParaRPr/>
          </a:p>
        </p:txBody>
      </p:sp>
      <p:sp>
        <p:nvSpPr>
          <p:cNvPr id="312" name="Google Shape;312;p35"/>
          <p:cNvSpPr txBox="1"/>
          <p:nvPr/>
        </p:nvSpPr>
        <p:spPr>
          <a:xfrm>
            <a:off x="2664750" y="2579825"/>
            <a:ext cx="4542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P2</a:t>
            </a:r>
            <a:endParaRPr/>
          </a:p>
        </p:txBody>
      </p:sp>
      <p:sp>
        <p:nvSpPr>
          <p:cNvPr id="313" name="Google Shape;313;p35"/>
          <p:cNvSpPr txBox="1"/>
          <p:nvPr/>
        </p:nvSpPr>
        <p:spPr>
          <a:xfrm>
            <a:off x="4534725" y="2579825"/>
            <a:ext cx="4542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P3</a:t>
            </a:r>
            <a:endParaRPr/>
          </a:p>
        </p:txBody>
      </p:sp>
      <p:sp>
        <p:nvSpPr>
          <p:cNvPr id="314" name="Google Shape;314;p35"/>
          <p:cNvSpPr txBox="1"/>
          <p:nvPr/>
        </p:nvSpPr>
        <p:spPr>
          <a:xfrm>
            <a:off x="7744575" y="2579825"/>
            <a:ext cx="4542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Pn</a:t>
            </a:r>
            <a:endParaRPr/>
          </a:p>
        </p:txBody>
      </p:sp>
      <p:sp>
        <p:nvSpPr>
          <p:cNvPr id="315" name="Google Shape;315;p35"/>
          <p:cNvSpPr txBox="1"/>
          <p:nvPr/>
        </p:nvSpPr>
        <p:spPr>
          <a:xfrm>
            <a:off x="4251700" y="3780500"/>
            <a:ext cx="4542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P</a:t>
            </a:r>
            <a:endParaRPr/>
          </a:p>
        </p:txBody>
      </p:sp>
      <p:cxnSp>
        <p:nvCxnSpPr>
          <p:cNvPr id="316" name="Google Shape;316;p35"/>
          <p:cNvCxnSpPr/>
          <p:nvPr/>
        </p:nvCxnSpPr>
        <p:spPr>
          <a:xfrm>
            <a:off x="1348775" y="2998050"/>
            <a:ext cx="2900100" cy="7827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35"/>
          <p:cNvCxnSpPr>
            <a:endCxn id="315" idx="0"/>
          </p:cNvCxnSpPr>
          <p:nvPr/>
        </p:nvCxnSpPr>
        <p:spPr>
          <a:xfrm>
            <a:off x="3137800" y="2990900"/>
            <a:ext cx="1341000" cy="78960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35"/>
          <p:cNvCxnSpPr>
            <a:stCxn id="313" idx="2"/>
            <a:endCxn id="315" idx="0"/>
          </p:cNvCxnSpPr>
          <p:nvPr/>
        </p:nvCxnSpPr>
        <p:spPr>
          <a:xfrm flipH="1">
            <a:off x="4478925" y="2980025"/>
            <a:ext cx="282900" cy="8004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5"/>
          <p:cNvCxnSpPr/>
          <p:nvPr/>
        </p:nvCxnSpPr>
        <p:spPr>
          <a:xfrm flipH="1">
            <a:off x="4710125" y="2998050"/>
            <a:ext cx="3026100" cy="789600"/>
          </a:xfrm>
          <a:prstGeom prst="straightConnector1">
            <a:avLst/>
          </a:prstGeom>
          <a:noFill/>
          <a:ln cap="flat" cmpd="sng" w="9525">
            <a:solidFill>
              <a:schemeClr val="dk2"/>
            </a:solidFill>
            <a:prstDash val="solid"/>
            <a:round/>
            <a:headEnd len="med" w="med" type="none"/>
            <a:tailEnd len="med" w="med" type="none"/>
          </a:ln>
        </p:spPr>
      </p:cxnSp>
      <p:sp>
        <p:nvSpPr>
          <p:cNvPr id="320" name="Google Shape;320;p35"/>
          <p:cNvSpPr txBox="1"/>
          <p:nvPr/>
        </p:nvSpPr>
        <p:spPr>
          <a:xfrm>
            <a:off x="4863125" y="3871575"/>
            <a:ext cx="17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(Final Prediction)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4" name="Shape 324"/>
        <p:cNvGrpSpPr/>
        <p:nvPr/>
      </p:nvGrpSpPr>
      <p:grpSpPr>
        <a:xfrm>
          <a:off x="0" y="0"/>
          <a:ext cx="0" cy="0"/>
          <a:chOff x="0" y="0"/>
          <a:chExt cx="0" cy="0"/>
        </a:xfrm>
      </p:grpSpPr>
      <p:sp>
        <p:nvSpPr>
          <p:cNvPr id="325" name="Google Shape;325;p36"/>
          <p:cNvSpPr txBox="1"/>
          <p:nvPr/>
        </p:nvSpPr>
        <p:spPr>
          <a:xfrm>
            <a:off x="398600" y="310650"/>
            <a:ext cx="2334000" cy="446400"/>
          </a:xfrm>
          <a:prstGeom prst="rect">
            <a:avLst/>
          </a:prstGeom>
          <a:solidFill>
            <a:srgbClr val="F1C23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pectral SemiBold"/>
                <a:ea typeface="Spectral SemiBold"/>
                <a:cs typeface="Spectral SemiBold"/>
                <a:sym typeface="Spectral SemiBold"/>
              </a:rPr>
              <a:t>AdaBoost Classifier</a:t>
            </a:r>
            <a:endParaRPr sz="1700">
              <a:latin typeface="Spectral SemiBold"/>
              <a:ea typeface="Spectral SemiBold"/>
              <a:cs typeface="Spectral SemiBold"/>
              <a:sym typeface="Spectral SemiBold"/>
            </a:endParaRPr>
          </a:p>
        </p:txBody>
      </p:sp>
      <p:sp>
        <p:nvSpPr>
          <p:cNvPr id="326" name="Google Shape;326;p36"/>
          <p:cNvSpPr txBox="1"/>
          <p:nvPr/>
        </p:nvSpPr>
        <p:spPr>
          <a:xfrm>
            <a:off x="188375" y="1143850"/>
            <a:ext cx="8698800" cy="3170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Spectral SemiBold"/>
              <a:buChar char="●"/>
            </a:pPr>
            <a:r>
              <a:rPr lang="en" sz="1200">
                <a:solidFill>
                  <a:schemeClr val="lt1"/>
                </a:solidFill>
                <a:latin typeface="Spectral SemiBold"/>
                <a:ea typeface="Spectral SemiBold"/>
                <a:cs typeface="Spectral SemiBold"/>
                <a:sym typeface="Spectral SemiBold"/>
              </a:rPr>
              <a:t>Adaptive Boosting Classifier, is a popular ensemble learning method used in machine learning for classification tasks. It is known for its ability to combine multiple weak classifiers to create a strong and accurate classifier.</a:t>
            </a:r>
            <a:endParaRPr sz="1200">
              <a:solidFill>
                <a:schemeClr val="lt1"/>
              </a:solidFill>
              <a:latin typeface="Spectral SemiBold"/>
              <a:ea typeface="Spectral SemiBold"/>
              <a:cs typeface="Spectral SemiBold"/>
              <a:sym typeface="Spectral SemiBold"/>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Spectral SemiBold"/>
                <a:ea typeface="Spectral SemiBold"/>
                <a:cs typeface="Spectral SemiBold"/>
                <a:sym typeface="Spectral SemiBold"/>
              </a:rPr>
              <a:t>It operates based on the concept of boosting, which is a sequential process that focuses on instances that were previously misclassified. The algorithm assigns higher weights to these challenging instances, allowing subsequent weak classifiers to pay more attention to them and improve their accuracy</a:t>
            </a:r>
            <a:r>
              <a:rPr lang="en" sz="1200">
                <a:solidFill>
                  <a:srgbClr val="374151"/>
                </a:solidFill>
                <a:highlight>
                  <a:srgbClr val="F7F7F8"/>
                </a:highlight>
                <a:latin typeface="Spectral SemiBold"/>
                <a:ea typeface="Spectral SemiBold"/>
                <a:cs typeface="Spectral SemiBold"/>
                <a:sym typeface="Spectral SemiBold"/>
              </a:rPr>
              <a:t>.</a:t>
            </a:r>
            <a:endParaRPr sz="1200">
              <a:solidFill>
                <a:srgbClr val="374151"/>
              </a:solidFill>
              <a:highlight>
                <a:srgbClr val="F7F7F8"/>
              </a:highlight>
              <a:latin typeface="Spectral SemiBold"/>
              <a:ea typeface="Spectral SemiBold"/>
              <a:cs typeface="Spectral SemiBold"/>
              <a:sym typeface="Spectral SemiBold"/>
            </a:endParaRPr>
          </a:p>
          <a:p>
            <a:pPr indent="-304800" lvl="0" marL="457200" rtl="0" algn="l">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The misclassifications from the first tree will be passed on to the input of next tree this way </a:t>
            </a:r>
            <a:r>
              <a:rPr lang="en" sz="1200">
                <a:solidFill>
                  <a:schemeClr val="lt1"/>
                </a:solidFill>
                <a:latin typeface="Spectral SemiBold"/>
                <a:ea typeface="Spectral SemiBold"/>
                <a:cs typeface="Spectral SemiBold"/>
                <a:sym typeface="Spectral SemiBold"/>
              </a:rPr>
              <a:t>second</a:t>
            </a:r>
            <a:r>
              <a:rPr lang="en" sz="1200">
                <a:solidFill>
                  <a:schemeClr val="lt1"/>
                </a:solidFill>
                <a:latin typeface="Spectral SemiBold"/>
                <a:ea typeface="Spectral SemiBold"/>
                <a:cs typeface="Spectral SemiBold"/>
                <a:sym typeface="Spectral SemiBold"/>
              </a:rPr>
              <a:t> tree will be stronger in the prediction.</a:t>
            </a:r>
            <a:endParaRPr sz="1200">
              <a:solidFill>
                <a:schemeClr val="lt1"/>
              </a:solidFill>
              <a:latin typeface="Spectral SemiBold"/>
              <a:ea typeface="Spectral SemiBold"/>
              <a:cs typeface="Spectral SemiBold"/>
              <a:sym typeface="Spectral SemiBold"/>
            </a:endParaRPr>
          </a:p>
          <a:p>
            <a:pPr indent="-304800" lvl="0" marL="457200" rtl="0" algn="l">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Boosting is a sequential process where each subsequent model focuses on instances that the previous models struggled with. Each weak classifier is trained on a modified version of the training data that assigns higher weights to the instances that were misclassified by previous models. This allows subsequent models to focus on the challenging instances and improve the overall performance.</a:t>
            </a:r>
            <a:endParaRPr sz="1200">
              <a:solidFill>
                <a:schemeClr val="lt1"/>
              </a:solidFill>
              <a:latin typeface="Spectral SemiBold"/>
              <a:ea typeface="Spectral SemiBold"/>
              <a:cs typeface="Spectral SemiBold"/>
              <a:sym typeface="Spectral SemiBold"/>
            </a:endParaRPr>
          </a:p>
          <a:p>
            <a:pPr indent="-304800" lvl="0" marL="457200" rtl="0" algn="just">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It trains the weak classifiers iteratively. In each iteration, the algorithm adjusts the weights of the training instances based on the previous weak classifiers' performance. It then trains a new weak classifier on the modified training data. This iterative process continues until a specified number of weak classifiers are trained, or a performance criterion is met.</a:t>
            </a:r>
            <a:endParaRPr sz="1200">
              <a:solidFill>
                <a:schemeClr val="lt1"/>
              </a:solidFill>
              <a:latin typeface="Spectral SemiBold"/>
              <a:ea typeface="Spectral SemiBold"/>
              <a:cs typeface="Spectral SemiBold"/>
              <a:sym typeface="Spectral SemiBold"/>
            </a:endParaRPr>
          </a:p>
          <a:p>
            <a:pPr indent="0" lvl="0" marL="457200" rtl="0" algn="l">
              <a:spcBef>
                <a:spcPts val="0"/>
              </a:spcBef>
              <a:spcAft>
                <a:spcPts val="0"/>
              </a:spcAft>
              <a:buNone/>
            </a:pPr>
            <a:r>
              <a:t/>
            </a:r>
            <a:endParaRPr sz="1200">
              <a:solidFill>
                <a:schemeClr val="lt1"/>
              </a:solidFill>
              <a:latin typeface="Spectral SemiBold"/>
              <a:ea typeface="Spectral SemiBold"/>
              <a:cs typeface="Spectral SemiBold"/>
              <a:sym typeface="Spectral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0" name="Shape 330"/>
        <p:cNvGrpSpPr/>
        <p:nvPr/>
      </p:nvGrpSpPr>
      <p:grpSpPr>
        <a:xfrm>
          <a:off x="0" y="0"/>
          <a:ext cx="0" cy="0"/>
          <a:chOff x="0" y="0"/>
          <a:chExt cx="0" cy="0"/>
        </a:xfrm>
      </p:grpSpPr>
      <p:pic>
        <p:nvPicPr>
          <p:cNvPr id="331" name="Google Shape;331;p37"/>
          <p:cNvPicPr preferRelativeResize="0"/>
          <p:nvPr/>
        </p:nvPicPr>
        <p:blipFill>
          <a:blip r:embed="rId3">
            <a:alphaModFix/>
          </a:blip>
          <a:stretch>
            <a:fillRect/>
          </a:stretch>
        </p:blipFill>
        <p:spPr>
          <a:xfrm>
            <a:off x="1574967" y="635950"/>
            <a:ext cx="1450442" cy="1394840"/>
          </a:xfrm>
          <a:prstGeom prst="rect">
            <a:avLst/>
          </a:prstGeom>
          <a:noFill/>
          <a:ln>
            <a:noFill/>
          </a:ln>
        </p:spPr>
      </p:pic>
      <p:pic>
        <p:nvPicPr>
          <p:cNvPr id="332" name="Google Shape;332;p37"/>
          <p:cNvPicPr preferRelativeResize="0"/>
          <p:nvPr/>
        </p:nvPicPr>
        <p:blipFill rotWithShape="1">
          <a:blip r:embed="rId3">
            <a:alphaModFix/>
          </a:blip>
          <a:srcRect b="3642" l="0" r="3642" t="0"/>
          <a:stretch/>
        </p:blipFill>
        <p:spPr>
          <a:xfrm>
            <a:off x="3407528" y="635960"/>
            <a:ext cx="1314293" cy="1394829"/>
          </a:xfrm>
          <a:prstGeom prst="rect">
            <a:avLst/>
          </a:prstGeom>
          <a:noFill/>
          <a:ln>
            <a:noFill/>
          </a:ln>
        </p:spPr>
      </p:pic>
      <p:pic>
        <p:nvPicPr>
          <p:cNvPr id="333" name="Google Shape;333;p37"/>
          <p:cNvPicPr preferRelativeResize="0"/>
          <p:nvPr/>
        </p:nvPicPr>
        <p:blipFill>
          <a:blip r:embed="rId3">
            <a:alphaModFix/>
          </a:blip>
          <a:stretch>
            <a:fillRect/>
          </a:stretch>
        </p:blipFill>
        <p:spPr>
          <a:xfrm>
            <a:off x="5206177" y="635961"/>
            <a:ext cx="1492212" cy="1394829"/>
          </a:xfrm>
          <a:prstGeom prst="rect">
            <a:avLst/>
          </a:prstGeom>
          <a:noFill/>
          <a:ln>
            <a:noFill/>
          </a:ln>
        </p:spPr>
      </p:pic>
      <p:sp>
        <p:nvSpPr>
          <p:cNvPr id="334" name="Google Shape;334;p37"/>
          <p:cNvSpPr txBox="1"/>
          <p:nvPr/>
        </p:nvSpPr>
        <p:spPr>
          <a:xfrm>
            <a:off x="1574967" y="2381517"/>
            <a:ext cx="676500" cy="400200"/>
          </a:xfrm>
          <a:prstGeom prst="rect">
            <a:avLst/>
          </a:prstGeom>
          <a:solidFill>
            <a:srgbClr val="999999"/>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Train </a:t>
            </a:r>
            <a:endParaRPr>
              <a:latin typeface="Nunito"/>
              <a:ea typeface="Nunito"/>
              <a:cs typeface="Nunito"/>
              <a:sym typeface="Nunito"/>
            </a:endParaRPr>
          </a:p>
        </p:txBody>
      </p:sp>
      <p:sp>
        <p:nvSpPr>
          <p:cNvPr id="335" name="Google Shape;335;p37"/>
          <p:cNvSpPr txBox="1"/>
          <p:nvPr/>
        </p:nvSpPr>
        <p:spPr>
          <a:xfrm>
            <a:off x="2421126" y="2381517"/>
            <a:ext cx="676500" cy="400200"/>
          </a:xfrm>
          <a:prstGeom prst="rect">
            <a:avLst/>
          </a:prstGeom>
          <a:solidFill>
            <a:srgbClr val="999999"/>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Test</a:t>
            </a:r>
            <a:endParaRPr>
              <a:latin typeface="Nunito"/>
              <a:ea typeface="Nunito"/>
              <a:cs typeface="Nunito"/>
              <a:sym typeface="Nunito"/>
            </a:endParaRPr>
          </a:p>
        </p:txBody>
      </p:sp>
      <p:sp>
        <p:nvSpPr>
          <p:cNvPr id="336" name="Google Shape;336;p37"/>
          <p:cNvSpPr txBox="1"/>
          <p:nvPr/>
        </p:nvSpPr>
        <p:spPr>
          <a:xfrm>
            <a:off x="1399600" y="2035162"/>
            <a:ext cx="180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Nunito"/>
                <a:ea typeface="Nunito"/>
                <a:cs typeface="Nunito"/>
                <a:sym typeface="Nunito"/>
              </a:rPr>
              <a:t>r</a:t>
            </a:r>
            <a:r>
              <a:rPr lang="en" sz="1000">
                <a:latin typeface="Nunito"/>
                <a:ea typeface="Nunito"/>
                <a:cs typeface="Nunito"/>
                <a:sym typeface="Nunito"/>
              </a:rPr>
              <a:t>andom_state=x1</a:t>
            </a:r>
            <a:endParaRPr sz="1000">
              <a:latin typeface="Nunito"/>
              <a:ea typeface="Nunito"/>
              <a:cs typeface="Nunito"/>
              <a:sym typeface="Nunito"/>
            </a:endParaRPr>
          </a:p>
        </p:txBody>
      </p:sp>
      <p:sp>
        <p:nvSpPr>
          <p:cNvPr id="337" name="Google Shape;337;p37"/>
          <p:cNvSpPr txBox="1"/>
          <p:nvPr/>
        </p:nvSpPr>
        <p:spPr>
          <a:xfrm>
            <a:off x="3215205" y="2035162"/>
            <a:ext cx="180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Nunito"/>
                <a:ea typeface="Nunito"/>
                <a:cs typeface="Nunito"/>
                <a:sym typeface="Nunito"/>
              </a:rPr>
              <a:t>random_state=x2</a:t>
            </a:r>
            <a:endParaRPr sz="1000">
              <a:latin typeface="Nunito"/>
              <a:ea typeface="Nunito"/>
              <a:cs typeface="Nunito"/>
              <a:sym typeface="Nunito"/>
            </a:endParaRPr>
          </a:p>
        </p:txBody>
      </p:sp>
      <p:sp>
        <p:nvSpPr>
          <p:cNvPr id="338" name="Google Shape;338;p37"/>
          <p:cNvSpPr txBox="1"/>
          <p:nvPr/>
        </p:nvSpPr>
        <p:spPr>
          <a:xfrm>
            <a:off x="3467213" y="2381517"/>
            <a:ext cx="676500" cy="400200"/>
          </a:xfrm>
          <a:prstGeom prst="rect">
            <a:avLst/>
          </a:prstGeom>
          <a:solidFill>
            <a:srgbClr val="999999"/>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Train </a:t>
            </a:r>
            <a:endParaRPr>
              <a:latin typeface="Nunito"/>
              <a:ea typeface="Nunito"/>
              <a:cs typeface="Nunito"/>
              <a:sym typeface="Nunito"/>
            </a:endParaRPr>
          </a:p>
        </p:txBody>
      </p:sp>
      <p:sp>
        <p:nvSpPr>
          <p:cNvPr id="339" name="Google Shape;339;p37"/>
          <p:cNvSpPr txBox="1"/>
          <p:nvPr/>
        </p:nvSpPr>
        <p:spPr>
          <a:xfrm>
            <a:off x="4289745" y="2381517"/>
            <a:ext cx="676500" cy="400200"/>
          </a:xfrm>
          <a:prstGeom prst="rect">
            <a:avLst/>
          </a:prstGeom>
          <a:solidFill>
            <a:srgbClr val="999999"/>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Test</a:t>
            </a:r>
            <a:endParaRPr>
              <a:latin typeface="Nunito"/>
              <a:ea typeface="Nunito"/>
              <a:cs typeface="Nunito"/>
              <a:sym typeface="Nunito"/>
            </a:endParaRPr>
          </a:p>
        </p:txBody>
      </p:sp>
      <p:sp>
        <p:nvSpPr>
          <p:cNvPr id="340" name="Google Shape;340;p37"/>
          <p:cNvSpPr txBox="1"/>
          <p:nvPr/>
        </p:nvSpPr>
        <p:spPr>
          <a:xfrm>
            <a:off x="6242106" y="2381517"/>
            <a:ext cx="676500" cy="400200"/>
          </a:xfrm>
          <a:prstGeom prst="rect">
            <a:avLst/>
          </a:prstGeom>
          <a:solidFill>
            <a:srgbClr val="999999"/>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Test</a:t>
            </a:r>
            <a:endParaRPr>
              <a:latin typeface="Nunito"/>
              <a:ea typeface="Nunito"/>
              <a:cs typeface="Nunito"/>
              <a:sym typeface="Nunito"/>
            </a:endParaRPr>
          </a:p>
        </p:txBody>
      </p:sp>
      <p:sp>
        <p:nvSpPr>
          <p:cNvPr id="341" name="Google Shape;341;p37"/>
          <p:cNvSpPr txBox="1"/>
          <p:nvPr/>
        </p:nvSpPr>
        <p:spPr>
          <a:xfrm>
            <a:off x="5290993" y="2363621"/>
            <a:ext cx="676500" cy="400200"/>
          </a:xfrm>
          <a:prstGeom prst="rect">
            <a:avLst/>
          </a:prstGeom>
          <a:solidFill>
            <a:srgbClr val="999999"/>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Train </a:t>
            </a:r>
            <a:endParaRPr>
              <a:latin typeface="Nunito"/>
              <a:ea typeface="Nunito"/>
              <a:cs typeface="Nunito"/>
              <a:sym typeface="Nunito"/>
            </a:endParaRPr>
          </a:p>
        </p:txBody>
      </p:sp>
      <p:sp>
        <p:nvSpPr>
          <p:cNvPr id="342" name="Google Shape;342;p37"/>
          <p:cNvSpPr txBox="1"/>
          <p:nvPr/>
        </p:nvSpPr>
        <p:spPr>
          <a:xfrm>
            <a:off x="5030798" y="2035162"/>
            <a:ext cx="180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Nunito"/>
                <a:ea typeface="Nunito"/>
                <a:cs typeface="Nunito"/>
                <a:sym typeface="Nunito"/>
              </a:rPr>
              <a:t>random_state=x3</a:t>
            </a:r>
            <a:endParaRPr sz="1000">
              <a:latin typeface="Nunito"/>
              <a:ea typeface="Nunito"/>
              <a:cs typeface="Nunito"/>
              <a:sym typeface="Nunito"/>
            </a:endParaRPr>
          </a:p>
        </p:txBody>
      </p:sp>
      <p:sp>
        <p:nvSpPr>
          <p:cNvPr id="343" name="Google Shape;343;p37"/>
          <p:cNvSpPr/>
          <p:nvPr/>
        </p:nvSpPr>
        <p:spPr>
          <a:xfrm>
            <a:off x="2797306" y="2934591"/>
            <a:ext cx="998923" cy="469808"/>
          </a:xfrm>
          <a:custGeom>
            <a:rect b="b" l="l" r="r" t="t"/>
            <a:pathLst>
              <a:path extrusionOk="0" h="18377" w="39530">
                <a:moveTo>
                  <a:pt x="0" y="622"/>
                </a:moveTo>
                <a:cubicBezTo>
                  <a:pt x="3165" y="3579"/>
                  <a:pt x="12399" y="18468"/>
                  <a:pt x="18987" y="18364"/>
                </a:cubicBezTo>
                <a:cubicBezTo>
                  <a:pt x="25575" y="18260"/>
                  <a:pt x="36106" y="3061"/>
                  <a:pt x="39530" y="0"/>
                </a:cubicBezTo>
              </a:path>
            </a:pathLst>
          </a:custGeom>
          <a:noFill/>
          <a:ln cap="flat" cmpd="sng" w="38100">
            <a:solidFill>
              <a:schemeClr val="dk2"/>
            </a:solidFill>
            <a:prstDash val="solid"/>
            <a:round/>
            <a:headEnd len="med" w="med" type="none"/>
            <a:tailEnd len="med" w="med" type="none"/>
          </a:ln>
        </p:spPr>
      </p:sp>
      <p:sp>
        <p:nvSpPr>
          <p:cNvPr id="344" name="Google Shape;344;p37"/>
          <p:cNvSpPr/>
          <p:nvPr/>
        </p:nvSpPr>
        <p:spPr>
          <a:xfrm>
            <a:off x="4629866" y="2934591"/>
            <a:ext cx="998923" cy="469808"/>
          </a:xfrm>
          <a:custGeom>
            <a:rect b="b" l="l" r="r" t="t"/>
            <a:pathLst>
              <a:path extrusionOk="0" h="18377" w="39530">
                <a:moveTo>
                  <a:pt x="0" y="622"/>
                </a:moveTo>
                <a:cubicBezTo>
                  <a:pt x="3165" y="3579"/>
                  <a:pt x="12399" y="18468"/>
                  <a:pt x="18987" y="18364"/>
                </a:cubicBezTo>
                <a:cubicBezTo>
                  <a:pt x="25575" y="18260"/>
                  <a:pt x="36106" y="3061"/>
                  <a:pt x="39530" y="0"/>
                </a:cubicBezTo>
              </a:path>
            </a:pathLst>
          </a:custGeom>
          <a:noFill/>
          <a:ln cap="flat" cmpd="sng" w="38100">
            <a:solidFill>
              <a:schemeClr val="dk2"/>
            </a:solidFill>
            <a:prstDash val="solid"/>
            <a:round/>
            <a:headEnd len="med" w="med" type="none"/>
            <a:tailEnd len="med" w="med" type="none"/>
          </a:ln>
        </p:spPr>
      </p:sp>
      <p:cxnSp>
        <p:nvCxnSpPr>
          <p:cNvPr id="345" name="Google Shape;345;p37"/>
          <p:cNvCxnSpPr/>
          <p:nvPr/>
        </p:nvCxnSpPr>
        <p:spPr>
          <a:xfrm flipH="1" rot="10800000">
            <a:off x="3701811" y="2790678"/>
            <a:ext cx="206100" cy="255300"/>
          </a:xfrm>
          <a:prstGeom prst="straightConnector1">
            <a:avLst/>
          </a:prstGeom>
          <a:noFill/>
          <a:ln cap="flat" cmpd="sng" w="38100">
            <a:solidFill>
              <a:schemeClr val="dk2"/>
            </a:solidFill>
            <a:prstDash val="solid"/>
            <a:round/>
            <a:headEnd len="med" w="med" type="none"/>
            <a:tailEnd len="med" w="med" type="triangle"/>
          </a:ln>
        </p:spPr>
      </p:cxnSp>
      <p:cxnSp>
        <p:nvCxnSpPr>
          <p:cNvPr id="346" name="Google Shape;346;p37"/>
          <p:cNvCxnSpPr/>
          <p:nvPr/>
        </p:nvCxnSpPr>
        <p:spPr>
          <a:xfrm flipH="1" rot="10800000">
            <a:off x="5542230" y="2811527"/>
            <a:ext cx="180000" cy="226500"/>
          </a:xfrm>
          <a:prstGeom prst="straightConnector1">
            <a:avLst/>
          </a:prstGeom>
          <a:noFill/>
          <a:ln cap="flat" cmpd="sng" w="38100">
            <a:solidFill>
              <a:schemeClr val="dk2"/>
            </a:solidFill>
            <a:prstDash val="solid"/>
            <a:round/>
            <a:headEnd len="med" w="med" type="none"/>
            <a:tailEnd len="med" w="med" type="triangle"/>
          </a:ln>
        </p:spPr>
      </p:cxnSp>
      <p:sp>
        <p:nvSpPr>
          <p:cNvPr id="347" name="Google Shape;347;p37"/>
          <p:cNvSpPr txBox="1"/>
          <p:nvPr/>
        </p:nvSpPr>
        <p:spPr>
          <a:xfrm>
            <a:off x="2150469" y="3455197"/>
            <a:ext cx="2139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Nunito"/>
                <a:ea typeface="Nunito"/>
                <a:cs typeface="Nunito"/>
                <a:sym typeface="Nunito"/>
              </a:rPr>
              <a:t>Misclassified</a:t>
            </a:r>
            <a:r>
              <a:rPr b="1" lang="en" sz="1100">
                <a:latin typeface="Nunito"/>
                <a:ea typeface="Nunito"/>
                <a:cs typeface="Nunito"/>
                <a:sym typeface="Nunito"/>
              </a:rPr>
              <a:t> weights are passed as training set</a:t>
            </a:r>
            <a:endParaRPr b="1" sz="1100">
              <a:latin typeface="Nunito"/>
              <a:ea typeface="Nunito"/>
              <a:cs typeface="Nunito"/>
              <a:sym typeface="Nunito"/>
            </a:endParaRPr>
          </a:p>
        </p:txBody>
      </p:sp>
      <p:sp>
        <p:nvSpPr>
          <p:cNvPr id="348" name="Google Shape;348;p37"/>
          <p:cNvSpPr txBox="1"/>
          <p:nvPr/>
        </p:nvSpPr>
        <p:spPr>
          <a:xfrm>
            <a:off x="4402470" y="3455197"/>
            <a:ext cx="2139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Nunito"/>
                <a:ea typeface="Nunito"/>
                <a:cs typeface="Nunito"/>
                <a:sym typeface="Nunito"/>
              </a:rPr>
              <a:t>Misclassified weights are passed as training set</a:t>
            </a:r>
            <a:endParaRPr b="1" sz="1100">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2" name="Shape 352"/>
        <p:cNvGrpSpPr/>
        <p:nvPr/>
      </p:nvGrpSpPr>
      <p:grpSpPr>
        <a:xfrm>
          <a:off x="0" y="0"/>
          <a:ext cx="0" cy="0"/>
          <a:chOff x="0" y="0"/>
          <a:chExt cx="0" cy="0"/>
        </a:xfrm>
      </p:grpSpPr>
      <p:sp>
        <p:nvSpPr>
          <p:cNvPr id="353" name="Google Shape;353;p38"/>
          <p:cNvSpPr txBox="1"/>
          <p:nvPr/>
        </p:nvSpPr>
        <p:spPr>
          <a:xfrm>
            <a:off x="398600" y="310650"/>
            <a:ext cx="2655300" cy="446400"/>
          </a:xfrm>
          <a:prstGeom prst="rect">
            <a:avLst/>
          </a:prstGeom>
          <a:solidFill>
            <a:srgbClr val="F1C23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pectral SemiBold"/>
                <a:ea typeface="Spectral SemiBold"/>
                <a:cs typeface="Spectral SemiBold"/>
                <a:sym typeface="Spectral SemiBold"/>
              </a:rPr>
              <a:t>Naive Bayes Classifier</a:t>
            </a:r>
            <a:endParaRPr sz="1700">
              <a:latin typeface="Spectral SemiBold"/>
              <a:ea typeface="Spectral SemiBold"/>
              <a:cs typeface="Spectral SemiBold"/>
              <a:sym typeface="Spectral SemiBold"/>
            </a:endParaRPr>
          </a:p>
        </p:txBody>
      </p:sp>
      <p:sp>
        <p:nvSpPr>
          <p:cNvPr id="354" name="Google Shape;354;p38"/>
          <p:cNvSpPr txBox="1"/>
          <p:nvPr/>
        </p:nvSpPr>
        <p:spPr>
          <a:xfrm>
            <a:off x="153775" y="1090175"/>
            <a:ext cx="7917900" cy="2524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lt1"/>
              </a:buClr>
              <a:buSzPts val="1400"/>
              <a:buFont typeface="Spectral SemiBold"/>
              <a:buChar char="●"/>
            </a:pPr>
            <a:r>
              <a:rPr lang="en">
                <a:solidFill>
                  <a:schemeClr val="lt1"/>
                </a:solidFill>
                <a:latin typeface="Spectral SemiBold"/>
                <a:ea typeface="Spectral SemiBold"/>
                <a:cs typeface="Spectral SemiBold"/>
                <a:sym typeface="Spectral SemiBold"/>
              </a:rPr>
              <a:t>Naive Bayes classifiers are a class of simple yet effective machine learning algorithms used for classification tasks. They are based on the application of Bayes' theorem and assume independence among the input features.</a:t>
            </a:r>
            <a:endParaRPr>
              <a:solidFill>
                <a:schemeClr val="lt1"/>
              </a:solidFill>
              <a:latin typeface="Spectral SemiBold"/>
              <a:ea typeface="Spectral SemiBold"/>
              <a:cs typeface="Spectral SemiBold"/>
              <a:sym typeface="Spectral SemiBold"/>
            </a:endParaRPr>
          </a:p>
          <a:p>
            <a:pPr indent="-317500" lvl="0" marL="457200" rtl="0" algn="just">
              <a:spcBef>
                <a:spcPts val="0"/>
              </a:spcBef>
              <a:spcAft>
                <a:spcPts val="0"/>
              </a:spcAft>
              <a:buClr>
                <a:schemeClr val="lt1"/>
              </a:buClr>
              <a:buSzPts val="1400"/>
              <a:buFont typeface="Spectral SemiBold"/>
              <a:buChar char="●"/>
            </a:pPr>
            <a:r>
              <a:rPr lang="en">
                <a:solidFill>
                  <a:schemeClr val="lt1"/>
                </a:solidFill>
                <a:latin typeface="Spectral SemiBold"/>
                <a:ea typeface="Spectral SemiBold"/>
                <a:cs typeface="Spectral SemiBold"/>
                <a:sym typeface="Spectral SemiBold"/>
              </a:rPr>
              <a:t>Naive Bayes classifiers apply Bayes' theorem and assume independence among input features to make predictions for classification tasks. Despite their simplicity, they often deliver competitive results, especially in scenarios with limited training data and high-dimensional feature spaces.There are different types of naive Bayes classifiers- </a:t>
            </a:r>
            <a:endParaRPr>
              <a:solidFill>
                <a:schemeClr val="lt1"/>
              </a:solidFill>
              <a:latin typeface="Spectral SemiBold"/>
              <a:ea typeface="Spectral SemiBold"/>
              <a:cs typeface="Spectral SemiBold"/>
              <a:sym typeface="Spectral SemiBold"/>
            </a:endParaRPr>
          </a:p>
          <a:p>
            <a:pPr indent="-317500" lvl="0" marL="457200" rtl="0" algn="l">
              <a:spcBef>
                <a:spcPts val="0"/>
              </a:spcBef>
              <a:spcAft>
                <a:spcPts val="0"/>
              </a:spcAft>
              <a:buClr>
                <a:schemeClr val="lt1"/>
              </a:buClr>
              <a:buSzPts val="1400"/>
              <a:buFont typeface="Spectral SemiBold"/>
              <a:buChar char="●"/>
            </a:pPr>
            <a:r>
              <a:rPr lang="en">
                <a:solidFill>
                  <a:schemeClr val="lt1"/>
                </a:solidFill>
                <a:latin typeface="Spectral SemiBold"/>
                <a:ea typeface="Spectral SemiBold"/>
                <a:cs typeface="Spectral SemiBold"/>
                <a:sym typeface="Spectral SemiBold"/>
              </a:rPr>
              <a:t>Gaussian Naive Bayes </a:t>
            </a:r>
            <a:endParaRPr>
              <a:solidFill>
                <a:schemeClr val="lt1"/>
              </a:solidFill>
              <a:latin typeface="Spectral SemiBold"/>
              <a:ea typeface="Spectral SemiBold"/>
              <a:cs typeface="Spectral SemiBold"/>
              <a:sym typeface="Spectral SemiBold"/>
            </a:endParaRPr>
          </a:p>
          <a:p>
            <a:pPr indent="-317500" lvl="0" marL="457200" rtl="0" algn="l">
              <a:spcBef>
                <a:spcPts val="0"/>
              </a:spcBef>
              <a:spcAft>
                <a:spcPts val="0"/>
              </a:spcAft>
              <a:buClr>
                <a:schemeClr val="lt1"/>
              </a:buClr>
              <a:buSzPts val="1400"/>
              <a:buFont typeface="Spectral SemiBold"/>
              <a:buChar char="●"/>
            </a:pPr>
            <a:r>
              <a:rPr lang="en">
                <a:solidFill>
                  <a:schemeClr val="lt1"/>
                </a:solidFill>
                <a:latin typeface="Spectral SemiBold"/>
                <a:ea typeface="Spectral SemiBold"/>
                <a:cs typeface="Spectral SemiBold"/>
                <a:sym typeface="Spectral SemiBold"/>
              </a:rPr>
              <a:t>Multinomial Naive Bayes </a:t>
            </a:r>
            <a:endParaRPr>
              <a:solidFill>
                <a:schemeClr val="lt1"/>
              </a:solidFill>
              <a:latin typeface="Spectral SemiBold"/>
              <a:ea typeface="Spectral SemiBold"/>
              <a:cs typeface="Spectral SemiBold"/>
              <a:sym typeface="Spectral SemiBold"/>
            </a:endParaRPr>
          </a:p>
          <a:p>
            <a:pPr indent="-317500" lvl="0" marL="457200" rtl="0" algn="l">
              <a:spcBef>
                <a:spcPts val="0"/>
              </a:spcBef>
              <a:spcAft>
                <a:spcPts val="0"/>
              </a:spcAft>
              <a:buClr>
                <a:schemeClr val="lt1"/>
              </a:buClr>
              <a:buSzPts val="1400"/>
              <a:buFont typeface="Spectral SemiBold"/>
              <a:buChar char="●"/>
            </a:pPr>
            <a:r>
              <a:rPr lang="en">
                <a:solidFill>
                  <a:schemeClr val="lt1"/>
                </a:solidFill>
                <a:latin typeface="Spectral SemiBold"/>
                <a:ea typeface="Spectral SemiBold"/>
                <a:cs typeface="Spectral SemiBold"/>
                <a:sym typeface="Spectral SemiBold"/>
              </a:rPr>
              <a:t> Bernoulli Naive Bayes </a:t>
            </a:r>
            <a:endParaRPr>
              <a:solidFill>
                <a:schemeClr val="lt1"/>
              </a:solidFill>
              <a:latin typeface="Spectral SemiBold"/>
              <a:ea typeface="Spectral SemiBold"/>
              <a:cs typeface="Spectral SemiBold"/>
              <a:sym typeface="Spectral SemiBold"/>
            </a:endParaRPr>
          </a:p>
          <a:p>
            <a:pPr indent="0" lvl="0" marL="0" rtl="0" algn="l">
              <a:spcBef>
                <a:spcPts val="0"/>
              </a:spcBef>
              <a:spcAft>
                <a:spcPts val="0"/>
              </a:spcAft>
              <a:buNone/>
            </a:pPr>
            <a:r>
              <a:t/>
            </a:r>
            <a:endParaRPr sz="1200">
              <a:solidFill>
                <a:schemeClr val="lt1"/>
              </a:solidFill>
              <a:latin typeface="Spectral SemiBold"/>
              <a:ea typeface="Spectral SemiBold"/>
              <a:cs typeface="Spectral SemiBold"/>
              <a:sym typeface="Spectral SemiBold"/>
            </a:endParaRPr>
          </a:p>
        </p:txBody>
      </p:sp>
      <p:pic>
        <p:nvPicPr>
          <p:cNvPr id="355" name="Google Shape;355;p38"/>
          <p:cNvPicPr preferRelativeResize="0"/>
          <p:nvPr/>
        </p:nvPicPr>
        <p:blipFill>
          <a:blip r:embed="rId3">
            <a:alphaModFix/>
          </a:blip>
          <a:stretch>
            <a:fillRect/>
          </a:stretch>
        </p:blipFill>
        <p:spPr>
          <a:xfrm>
            <a:off x="2309575" y="3415300"/>
            <a:ext cx="4732550" cy="686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9" name="Shape 359"/>
        <p:cNvGrpSpPr/>
        <p:nvPr/>
      </p:nvGrpSpPr>
      <p:grpSpPr>
        <a:xfrm>
          <a:off x="0" y="0"/>
          <a:ext cx="0" cy="0"/>
          <a:chOff x="0" y="0"/>
          <a:chExt cx="0" cy="0"/>
        </a:xfrm>
      </p:grpSpPr>
      <p:sp>
        <p:nvSpPr>
          <p:cNvPr id="360" name="Google Shape;360;p39"/>
          <p:cNvSpPr txBox="1"/>
          <p:nvPr/>
        </p:nvSpPr>
        <p:spPr>
          <a:xfrm>
            <a:off x="412325" y="380550"/>
            <a:ext cx="2655300" cy="446400"/>
          </a:xfrm>
          <a:prstGeom prst="rect">
            <a:avLst/>
          </a:prstGeom>
          <a:solidFill>
            <a:srgbClr val="F1C23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pectral SemiBold"/>
                <a:ea typeface="Spectral SemiBold"/>
                <a:cs typeface="Spectral SemiBold"/>
                <a:sym typeface="Spectral SemiBold"/>
              </a:rPr>
              <a:t>Support</a:t>
            </a:r>
            <a:r>
              <a:rPr lang="en" sz="1700">
                <a:latin typeface="Spectral SemiBold"/>
                <a:ea typeface="Spectral SemiBold"/>
                <a:cs typeface="Spectral SemiBold"/>
                <a:sym typeface="Spectral SemiBold"/>
              </a:rPr>
              <a:t> Vector Machine</a:t>
            </a:r>
            <a:endParaRPr sz="1700">
              <a:latin typeface="Spectral SemiBold"/>
              <a:ea typeface="Spectral SemiBold"/>
              <a:cs typeface="Spectral SemiBold"/>
              <a:sym typeface="Spectral SemiBold"/>
            </a:endParaRPr>
          </a:p>
        </p:txBody>
      </p:sp>
      <p:sp>
        <p:nvSpPr>
          <p:cNvPr id="361" name="Google Shape;361;p39"/>
          <p:cNvSpPr txBox="1"/>
          <p:nvPr/>
        </p:nvSpPr>
        <p:spPr>
          <a:xfrm>
            <a:off x="335725" y="1439625"/>
            <a:ext cx="7764000" cy="25860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Support Vector Machine (SVM) Classifier, is a powerful supervised learning algorithm used for classification tasks. It is based on the concept of finding an optimal hyperplane that separates the data into different classes. SVC works by identifying support vectors, which are the instances that lie closest to the decision boundary.</a:t>
            </a:r>
            <a:endParaRPr sz="1200">
              <a:solidFill>
                <a:schemeClr val="lt1"/>
              </a:solidFill>
              <a:latin typeface="Spectral SemiBold"/>
              <a:ea typeface="Spectral SemiBold"/>
              <a:cs typeface="Spectral SemiBold"/>
              <a:sym typeface="Spectral SemiBold"/>
            </a:endParaRPr>
          </a:p>
          <a:p>
            <a:pPr indent="-304800" lvl="0" marL="457200" rtl="0" algn="just">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In the case of linearly separable data, SVC aims to find a hyperplane that separates the instances with the maximum margin. This hyperplane should have the largest distance between the support vectors of different classes.</a:t>
            </a:r>
            <a:endParaRPr sz="1200">
              <a:solidFill>
                <a:schemeClr val="lt1"/>
              </a:solidFill>
              <a:latin typeface="Spectral SemiBold"/>
              <a:ea typeface="Spectral SemiBold"/>
              <a:cs typeface="Spectral SemiBold"/>
              <a:sym typeface="Spectral SemiBold"/>
            </a:endParaRPr>
          </a:p>
          <a:p>
            <a:pPr indent="-304800" lvl="0" marL="457200" rtl="0" algn="just">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In situations where the classes are not linearly separable, SVC utilizes the kernel trick. It maps the input features to a higher-dimensional space where a linear separation becomes possible. This allows SVC to handle non-linear classification problems.</a:t>
            </a:r>
            <a:endParaRPr sz="1200">
              <a:solidFill>
                <a:schemeClr val="lt1"/>
              </a:solidFill>
              <a:latin typeface="Spectral SemiBold"/>
              <a:ea typeface="Spectral SemiBold"/>
              <a:cs typeface="Spectral SemiBold"/>
              <a:sym typeface="Spectral SemiBold"/>
            </a:endParaRPr>
          </a:p>
          <a:p>
            <a:pPr indent="-304800" lvl="0" marL="457200" rtl="0" algn="just">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When working with non-linear data, the choice of the kernel and its associated hyperparameters, such as the kernel coefficient and degree, becomes important. These hyperparameters influence the flexibility and complexity of the decision boundary.</a:t>
            </a:r>
            <a:endParaRPr sz="1200">
              <a:solidFill>
                <a:schemeClr val="lt1"/>
              </a:solidFill>
              <a:latin typeface="Spectral SemiBold"/>
              <a:ea typeface="Spectral SemiBold"/>
              <a:cs typeface="Spectral SemiBold"/>
              <a:sym typeface="Spectral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5" name="Shape 365"/>
        <p:cNvGrpSpPr/>
        <p:nvPr/>
      </p:nvGrpSpPr>
      <p:grpSpPr>
        <a:xfrm>
          <a:off x="0" y="0"/>
          <a:ext cx="0" cy="0"/>
          <a:chOff x="0" y="0"/>
          <a:chExt cx="0" cy="0"/>
        </a:xfrm>
      </p:grpSpPr>
      <p:cxnSp>
        <p:nvCxnSpPr>
          <p:cNvPr id="366" name="Google Shape;366;p40"/>
          <p:cNvCxnSpPr/>
          <p:nvPr/>
        </p:nvCxnSpPr>
        <p:spPr>
          <a:xfrm>
            <a:off x="2219329" y="2206090"/>
            <a:ext cx="0" cy="2587800"/>
          </a:xfrm>
          <a:prstGeom prst="straightConnector1">
            <a:avLst/>
          </a:prstGeom>
          <a:noFill/>
          <a:ln cap="flat" cmpd="sng" w="28575">
            <a:solidFill>
              <a:schemeClr val="dk2"/>
            </a:solidFill>
            <a:prstDash val="solid"/>
            <a:round/>
            <a:headEnd len="med" w="med" type="none"/>
            <a:tailEnd len="med" w="med" type="none"/>
          </a:ln>
        </p:spPr>
      </p:cxnSp>
      <p:cxnSp>
        <p:nvCxnSpPr>
          <p:cNvPr id="367" name="Google Shape;367;p40"/>
          <p:cNvCxnSpPr/>
          <p:nvPr/>
        </p:nvCxnSpPr>
        <p:spPr>
          <a:xfrm flipH="1" rot="10800000">
            <a:off x="2226139" y="4786865"/>
            <a:ext cx="3745800" cy="14100"/>
          </a:xfrm>
          <a:prstGeom prst="straightConnector1">
            <a:avLst/>
          </a:prstGeom>
          <a:noFill/>
          <a:ln cap="flat" cmpd="sng" w="28575">
            <a:solidFill>
              <a:schemeClr val="dk2"/>
            </a:solidFill>
            <a:prstDash val="solid"/>
            <a:round/>
            <a:headEnd len="med" w="med" type="none"/>
            <a:tailEnd len="med" w="med" type="none"/>
          </a:ln>
        </p:spPr>
      </p:cxnSp>
      <p:sp>
        <p:nvSpPr>
          <p:cNvPr id="368" name="Google Shape;368;p40"/>
          <p:cNvSpPr/>
          <p:nvPr/>
        </p:nvSpPr>
        <p:spPr>
          <a:xfrm>
            <a:off x="2826618" y="3269221"/>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0"/>
          <p:cNvSpPr/>
          <p:nvPr/>
        </p:nvSpPr>
        <p:spPr>
          <a:xfrm>
            <a:off x="3383099" y="3381101"/>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2980937" y="3507243"/>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a:off x="2645864" y="3451948"/>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3273023" y="2984060"/>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p:nvPr/>
        </p:nvSpPr>
        <p:spPr>
          <a:xfrm>
            <a:off x="2941661" y="2936470"/>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a:off x="2695904" y="3659545"/>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3146117" y="3221857"/>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p:nvPr/>
        </p:nvSpPr>
        <p:spPr>
          <a:xfrm>
            <a:off x="2559844" y="3031424"/>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
          <p:cNvSpPr/>
          <p:nvPr/>
        </p:nvSpPr>
        <p:spPr>
          <a:xfrm>
            <a:off x="2400095" y="3308091"/>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
          <p:cNvSpPr/>
          <p:nvPr/>
        </p:nvSpPr>
        <p:spPr>
          <a:xfrm>
            <a:off x="4416473" y="3856733"/>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a:off x="4366091" y="4100185"/>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p:nvPr/>
        </p:nvSpPr>
        <p:spPr>
          <a:xfrm>
            <a:off x="4714076" y="3856733"/>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a:off x="4913260" y="3468536"/>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a:off x="4658178" y="4217757"/>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a:off x="5141344" y="3943605"/>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p:nvPr/>
        </p:nvSpPr>
        <p:spPr>
          <a:xfrm>
            <a:off x="5092037" y="3144993"/>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p:nvPr/>
        </p:nvSpPr>
        <p:spPr>
          <a:xfrm>
            <a:off x="4366091" y="3413516"/>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
          <p:cNvSpPr/>
          <p:nvPr/>
        </p:nvSpPr>
        <p:spPr>
          <a:xfrm>
            <a:off x="4575186" y="2914344"/>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p:nvPr/>
        </p:nvSpPr>
        <p:spPr>
          <a:xfrm>
            <a:off x="4714076" y="3269659"/>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5141344" y="3468536"/>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5006163" y="3792079"/>
            <a:ext cx="347700" cy="315000"/>
          </a:xfrm>
          <a:prstGeom prst="triangle">
            <a:avLst>
              <a:gd fmla="val 51121"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p:nvPr/>
        </p:nvSpPr>
        <p:spPr>
          <a:xfrm>
            <a:off x="3027266" y="3689745"/>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a:off x="2559844" y="3909139"/>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p:nvPr/>
        </p:nvSpPr>
        <p:spPr>
          <a:xfrm>
            <a:off x="2096450" y="2067125"/>
            <a:ext cx="245700" cy="237900"/>
          </a:xfrm>
          <a:prstGeom prst="triangle">
            <a:avLst>
              <a:gd fmla="val 51121"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p:nvPr/>
        </p:nvSpPr>
        <p:spPr>
          <a:xfrm rot="5400000">
            <a:off x="5963625" y="4677859"/>
            <a:ext cx="252000" cy="232200"/>
          </a:xfrm>
          <a:prstGeom prst="triangle">
            <a:avLst>
              <a:gd fmla="val 51121"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40"/>
          <p:cNvCxnSpPr/>
          <p:nvPr/>
        </p:nvCxnSpPr>
        <p:spPr>
          <a:xfrm flipH="1">
            <a:off x="3125259" y="2298607"/>
            <a:ext cx="1130100" cy="2206200"/>
          </a:xfrm>
          <a:prstGeom prst="straightConnector1">
            <a:avLst/>
          </a:prstGeom>
          <a:noFill/>
          <a:ln cap="flat" cmpd="sng" w="19050">
            <a:solidFill>
              <a:schemeClr val="dk2"/>
            </a:solidFill>
            <a:prstDash val="solid"/>
            <a:round/>
            <a:headEnd len="med" w="med" type="none"/>
            <a:tailEnd len="med" w="med" type="none"/>
          </a:ln>
        </p:spPr>
      </p:cxnSp>
      <p:cxnSp>
        <p:nvCxnSpPr>
          <p:cNvPr id="395" name="Google Shape;395;p40"/>
          <p:cNvCxnSpPr/>
          <p:nvPr/>
        </p:nvCxnSpPr>
        <p:spPr>
          <a:xfrm flipH="1">
            <a:off x="3867479" y="2467859"/>
            <a:ext cx="1130100" cy="2206200"/>
          </a:xfrm>
          <a:prstGeom prst="straightConnector1">
            <a:avLst/>
          </a:prstGeom>
          <a:noFill/>
          <a:ln cap="flat" cmpd="sng" w="19050">
            <a:solidFill>
              <a:schemeClr val="dk2"/>
            </a:solidFill>
            <a:prstDash val="solid"/>
            <a:round/>
            <a:headEnd len="med" w="med" type="none"/>
            <a:tailEnd len="med" w="med" type="none"/>
          </a:ln>
        </p:spPr>
      </p:cxnSp>
      <p:cxnSp>
        <p:nvCxnSpPr>
          <p:cNvPr id="396" name="Google Shape;396;p40"/>
          <p:cNvCxnSpPr/>
          <p:nvPr/>
        </p:nvCxnSpPr>
        <p:spPr>
          <a:xfrm flipH="1">
            <a:off x="3487840" y="2396958"/>
            <a:ext cx="1130100" cy="2206200"/>
          </a:xfrm>
          <a:prstGeom prst="straightConnector1">
            <a:avLst/>
          </a:prstGeom>
          <a:noFill/>
          <a:ln cap="flat" cmpd="sng" w="19050">
            <a:solidFill>
              <a:srgbClr val="00FF00"/>
            </a:solidFill>
            <a:prstDash val="solid"/>
            <a:round/>
            <a:headEnd len="med" w="med" type="none"/>
            <a:tailEnd len="med" w="med" type="none"/>
          </a:ln>
        </p:spPr>
      </p:cxnSp>
      <p:cxnSp>
        <p:nvCxnSpPr>
          <p:cNvPr id="397" name="Google Shape;397;p40"/>
          <p:cNvCxnSpPr/>
          <p:nvPr/>
        </p:nvCxnSpPr>
        <p:spPr>
          <a:xfrm>
            <a:off x="4531099" y="2666265"/>
            <a:ext cx="275700" cy="136200"/>
          </a:xfrm>
          <a:prstGeom prst="straightConnector1">
            <a:avLst/>
          </a:prstGeom>
          <a:noFill/>
          <a:ln cap="flat" cmpd="sng" w="9525">
            <a:solidFill>
              <a:schemeClr val="dk2"/>
            </a:solidFill>
            <a:prstDash val="solid"/>
            <a:round/>
            <a:headEnd len="med" w="med" type="stealth"/>
            <a:tailEnd len="med" w="med" type="stealth"/>
          </a:ln>
        </p:spPr>
      </p:cxnSp>
      <p:cxnSp>
        <p:nvCxnSpPr>
          <p:cNvPr id="398" name="Google Shape;398;p40"/>
          <p:cNvCxnSpPr/>
          <p:nvPr/>
        </p:nvCxnSpPr>
        <p:spPr>
          <a:xfrm>
            <a:off x="4140766" y="2496039"/>
            <a:ext cx="275700" cy="136200"/>
          </a:xfrm>
          <a:prstGeom prst="straightConnector1">
            <a:avLst/>
          </a:prstGeom>
          <a:noFill/>
          <a:ln cap="flat" cmpd="sng" w="9525">
            <a:solidFill>
              <a:schemeClr val="dk2"/>
            </a:solidFill>
            <a:prstDash val="solid"/>
            <a:round/>
            <a:headEnd len="med" w="med" type="stealth"/>
            <a:tailEnd len="med" w="med" type="stealth"/>
          </a:ln>
        </p:spPr>
      </p:cxnSp>
      <p:sp>
        <p:nvSpPr>
          <p:cNvPr id="399" name="Google Shape;399;p40"/>
          <p:cNvSpPr txBox="1"/>
          <p:nvPr/>
        </p:nvSpPr>
        <p:spPr>
          <a:xfrm rot="609">
            <a:off x="2560934" y="1915000"/>
            <a:ext cx="16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Margin =m1+m2</a:t>
            </a:r>
            <a:endParaRPr/>
          </a:p>
        </p:txBody>
      </p:sp>
      <p:sp>
        <p:nvSpPr>
          <p:cNvPr id="400" name="Google Shape;400;p40"/>
          <p:cNvSpPr txBox="1"/>
          <p:nvPr/>
        </p:nvSpPr>
        <p:spPr>
          <a:xfrm rot="1796561">
            <a:off x="4202668" y="2267441"/>
            <a:ext cx="485041" cy="4000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m1</a:t>
            </a:r>
            <a:endParaRPr/>
          </a:p>
        </p:txBody>
      </p:sp>
      <p:sp>
        <p:nvSpPr>
          <p:cNvPr id="401" name="Google Shape;401;p40"/>
          <p:cNvSpPr txBox="1"/>
          <p:nvPr/>
        </p:nvSpPr>
        <p:spPr>
          <a:xfrm rot="1797184">
            <a:off x="4533801" y="2394397"/>
            <a:ext cx="460854" cy="40028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m2</a:t>
            </a:r>
            <a:endParaRPr/>
          </a:p>
        </p:txBody>
      </p:sp>
      <p:sp>
        <p:nvSpPr>
          <p:cNvPr id="402" name="Google Shape;402;p40"/>
          <p:cNvSpPr/>
          <p:nvPr/>
        </p:nvSpPr>
        <p:spPr>
          <a:xfrm>
            <a:off x="3315998" y="3619010"/>
            <a:ext cx="245700" cy="23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txBox="1"/>
          <p:nvPr/>
        </p:nvSpPr>
        <p:spPr>
          <a:xfrm>
            <a:off x="126700" y="200825"/>
            <a:ext cx="7868100" cy="16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Spectral SemiBold"/>
                <a:ea typeface="Spectral SemiBold"/>
                <a:cs typeface="Spectral SemiBold"/>
                <a:sym typeface="Spectral SemiBold"/>
              </a:rPr>
              <a:t>Once the hyperplane is determined during the training phase, SVC can make predictions for new, unlabeled instances</a:t>
            </a:r>
            <a:endParaRPr sz="1200">
              <a:solidFill>
                <a:schemeClr val="lt1"/>
              </a:solidFill>
              <a:latin typeface="Spectral SemiBold"/>
              <a:ea typeface="Spectral SemiBold"/>
              <a:cs typeface="Spectral SemiBold"/>
              <a:sym typeface="Spectral SemiBold"/>
            </a:endParaRPr>
          </a:p>
          <a:p>
            <a:pPr indent="-304800" lvl="0" marL="457200" rtl="0" algn="l">
              <a:lnSpc>
                <a:spcPct val="115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Decision Function: </a:t>
            </a:r>
            <a:r>
              <a:rPr lang="en" sz="1100">
                <a:solidFill>
                  <a:schemeClr val="lt1"/>
                </a:solidFill>
                <a:latin typeface="Spectral"/>
                <a:ea typeface="Spectral"/>
                <a:cs typeface="Spectral"/>
                <a:sym typeface="Spectral"/>
              </a:rPr>
              <a:t>SVC computes a decision function based on the learned support vectors and their associated weights. This function assigns new instances to classes based on their position relative to the hyperplane.</a:t>
            </a:r>
            <a:endParaRPr sz="1100">
              <a:solidFill>
                <a:schemeClr val="lt1"/>
              </a:solidFill>
              <a:latin typeface="Spectral"/>
              <a:ea typeface="Spectral"/>
              <a:cs typeface="Spectral"/>
              <a:sym typeface="Spectral"/>
            </a:endParaRPr>
          </a:p>
          <a:p>
            <a:pPr indent="-304800" lvl="0" marL="457200" rtl="0" algn="l">
              <a:lnSpc>
                <a:spcPct val="115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Margin and Threshold: </a:t>
            </a:r>
            <a:r>
              <a:rPr lang="en" sz="1100">
                <a:solidFill>
                  <a:schemeClr val="lt1"/>
                </a:solidFill>
                <a:latin typeface="Spectral"/>
                <a:ea typeface="Spectral"/>
                <a:cs typeface="Spectral"/>
                <a:sym typeface="Spectral"/>
              </a:rPr>
              <a:t>The distance of an instance from the hyperplane determines its predicted class. If an instance falls within the margin region or on the correct side of the hyperplane, it is classified accordingly. If an instance crosses the threshold, it is classified as belonging to the other class.</a:t>
            </a:r>
            <a:endParaRPr sz="1100">
              <a:solidFill>
                <a:schemeClr val="lt1"/>
              </a:solidFill>
              <a:latin typeface="Spectral"/>
              <a:ea typeface="Spectral"/>
              <a:cs typeface="Spectral"/>
              <a:sym typeface="Spectral"/>
            </a:endParaRPr>
          </a:p>
          <a:p>
            <a:pPr indent="0" lvl="0" marL="0" rtl="0" algn="l">
              <a:lnSpc>
                <a:spcPct val="115000"/>
              </a:lnSpc>
              <a:spcBef>
                <a:spcPts val="0"/>
              </a:spcBef>
              <a:spcAft>
                <a:spcPts val="0"/>
              </a:spcAft>
              <a:buNone/>
            </a:pPr>
            <a:r>
              <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7" name="Shape 407"/>
        <p:cNvGrpSpPr/>
        <p:nvPr/>
      </p:nvGrpSpPr>
      <p:grpSpPr>
        <a:xfrm>
          <a:off x="0" y="0"/>
          <a:ext cx="0" cy="0"/>
          <a:chOff x="0" y="0"/>
          <a:chExt cx="0" cy="0"/>
        </a:xfrm>
      </p:grpSpPr>
      <p:sp>
        <p:nvSpPr>
          <p:cNvPr id="408" name="Google Shape;408;p41"/>
          <p:cNvSpPr txBox="1"/>
          <p:nvPr/>
        </p:nvSpPr>
        <p:spPr>
          <a:xfrm>
            <a:off x="412325" y="380550"/>
            <a:ext cx="2655300" cy="446400"/>
          </a:xfrm>
          <a:prstGeom prst="rect">
            <a:avLst/>
          </a:prstGeom>
          <a:solidFill>
            <a:srgbClr val="F1C23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pectral SemiBold"/>
                <a:ea typeface="Spectral SemiBold"/>
                <a:cs typeface="Spectral SemiBold"/>
                <a:sym typeface="Spectral SemiBold"/>
              </a:rPr>
              <a:t>XGBoost Classifier</a:t>
            </a:r>
            <a:endParaRPr sz="1700">
              <a:latin typeface="Spectral SemiBold"/>
              <a:ea typeface="Spectral SemiBold"/>
              <a:cs typeface="Spectral SemiBold"/>
              <a:sym typeface="Spectral SemiBold"/>
            </a:endParaRPr>
          </a:p>
        </p:txBody>
      </p:sp>
      <p:sp>
        <p:nvSpPr>
          <p:cNvPr id="409" name="Google Shape;409;p41"/>
          <p:cNvSpPr txBox="1"/>
          <p:nvPr/>
        </p:nvSpPr>
        <p:spPr>
          <a:xfrm>
            <a:off x="378925" y="1043800"/>
            <a:ext cx="7907100" cy="2170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Extreme Gradient Boosting is a powerful algorithm from a gradient boosting family. It is known for its efficiency, scalability, and ability to handle complex problems across various domains. The XGBoost classifier is specifically designed for classification tasks. It uses decision trees which are considered as an ensemble of weak prediction models, to create a strong predictive model.</a:t>
            </a:r>
            <a:endParaRPr sz="1200">
              <a:solidFill>
                <a:schemeClr val="lt1"/>
              </a:solidFill>
              <a:latin typeface="Spectral SemiBold"/>
              <a:ea typeface="Spectral SemiBold"/>
              <a:cs typeface="Spectral SemiBold"/>
              <a:sym typeface="Spectral SemiBold"/>
            </a:endParaRPr>
          </a:p>
          <a:p>
            <a:pPr indent="-304800" lvl="0" marL="457200" rtl="0" algn="l">
              <a:lnSpc>
                <a:spcPct val="115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XGBoost follows a boosting framework, which involves the sequential training of multiple weak models (trees) to create a strong ensemble model. Each subsequent model corrects the mistakes made by the previous models, improving the overall prediction accuracy.</a:t>
            </a:r>
            <a:endParaRPr sz="1200">
              <a:solidFill>
                <a:schemeClr val="lt1"/>
              </a:solidFill>
              <a:latin typeface="Spectral SemiBold"/>
              <a:ea typeface="Spectral SemiBold"/>
              <a:cs typeface="Spectral SemiBold"/>
              <a:sym typeface="Spectral SemiBold"/>
            </a:endParaRPr>
          </a:p>
          <a:p>
            <a:pPr indent="-304800" lvl="0" marL="457200" rtl="0" algn="l">
              <a:lnSpc>
                <a:spcPct val="115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Gradient Boosting: XGBoost employs gradient boosting, a variant of boosting, to optimize a user-specified loss function. It minimizes the loss function by iteratively adding weak models to the ensemble.</a:t>
            </a:r>
            <a:endParaRPr>
              <a:solidFill>
                <a:schemeClr val="lt1"/>
              </a:solidFill>
              <a:latin typeface="Spectral SemiBold"/>
              <a:ea typeface="Spectral SemiBold"/>
              <a:cs typeface="Spectral SemiBold"/>
              <a:sym typeface="Spectral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6286700" y="80925"/>
            <a:ext cx="2643776" cy="2643776"/>
          </a:xfrm>
          <a:prstGeom prst="rect">
            <a:avLst/>
          </a:prstGeom>
          <a:noFill/>
          <a:ln>
            <a:noFill/>
          </a:ln>
        </p:spPr>
      </p:pic>
      <p:sp>
        <p:nvSpPr>
          <p:cNvPr id="70" name="Google Shape;70;p15"/>
          <p:cNvSpPr txBox="1"/>
          <p:nvPr/>
        </p:nvSpPr>
        <p:spPr>
          <a:xfrm>
            <a:off x="132600" y="2905975"/>
            <a:ext cx="8742600" cy="17547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Manual analysis of customer reviews is a time-consuming and resource-intensive process</a:t>
            </a:r>
            <a:endParaRPr sz="1200">
              <a:solidFill>
                <a:schemeClr val="lt1"/>
              </a:solidFill>
              <a:latin typeface="Spectral SemiBold"/>
              <a:ea typeface="Spectral SemiBold"/>
              <a:cs typeface="Spectral SemiBold"/>
              <a:sym typeface="Spectral SemiBold"/>
            </a:endParaRPr>
          </a:p>
          <a:p>
            <a:pPr indent="-304800" lvl="0" marL="457200" rtl="0" algn="just">
              <a:lnSpc>
                <a:spcPct val="150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Processing and understanding these reviews becomes an arduous task as the volume continues to increase. Businesses simply cannot keep up with the sheer scale of reviews without the aid of automation.</a:t>
            </a:r>
            <a:endParaRPr sz="1200">
              <a:solidFill>
                <a:schemeClr val="lt1"/>
              </a:solidFill>
              <a:latin typeface="Spectral SemiBold"/>
              <a:ea typeface="Spectral SemiBold"/>
              <a:cs typeface="Spectral SemiBold"/>
              <a:sym typeface="Spectral SemiBold"/>
            </a:endParaRPr>
          </a:p>
          <a:p>
            <a:pPr indent="-304800" lvl="0" marL="457200" rtl="0" algn="just">
              <a:lnSpc>
                <a:spcPct val="150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Manual analysis of customer reviews is prone to subjectivity and bias</a:t>
            </a:r>
            <a:endParaRPr sz="1200">
              <a:solidFill>
                <a:schemeClr val="lt1"/>
              </a:solidFill>
              <a:latin typeface="Spectral SemiBold"/>
              <a:ea typeface="Spectral SemiBold"/>
              <a:cs typeface="Spectral SemiBold"/>
              <a:sym typeface="Spectral SemiBold"/>
            </a:endParaRPr>
          </a:p>
          <a:p>
            <a:pPr indent="-304800" lvl="0" marL="457200" rtl="0" algn="just">
              <a:lnSpc>
                <a:spcPct val="150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Businesses that operate across various product categories or have a wide range of offerings face the challenge of scalability and adaptability in manual analysis</a:t>
            </a:r>
            <a:endParaRPr sz="1200">
              <a:solidFill>
                <a:schemeClr val="lt1"/>
              </a:solidFill>
              <a:latin typeface="Spectral SemiBold"/>
              <a:ea typeface="Spectral SemiBold"/>
              <a:cs typeface="Spectral SemiBold"/>
              <a:sym typeface="Spectral SemiBold"/>
            </a:endParaRPr>
          </a:p>
        </p:txBody>
      </p:sp>
      <p:sp>
        <p:nvSpPr>
          <p:cNvPr id="71" name="Google Shape;71;p15"/>
          <p:cNvSpPr/>
          <p:nvPr/>
        </p:nvSpPr>
        <p:spPr>
          <a:xfrm>
            <a:off x="132600" y="405325"/>
            <a:ext cx="6555079" cy="1041177"/>
          </a:xfrm>
          <a:prstGeom prst="rect">
            <a:avLst/>
          </a:prstGeom>
        </p:spPr>
        <p:txBody>
          <a:bodyPr>
            <a:prstTxWarp prst="textPlain"/>
          </a:bodyPr>
          <a:lstStyle/>
          <a:p>
            <a:pPr lvl="0" algn="ctr"/>
            <a:r>
              <a:rPr b="1" i="1">
                <a:ln cap="flat" cmpd="sng" w="9525">
                  <a:solidFill>
                    <a:schemeClr val="lt1"/>
                  </a:solidFill>
                  <a:prstDash val="solid"/>
                  <a:round/>
                  <a:headEnd len="sm" w="sm" type="none"/>
                  <a:tailEnd len="sm" w="sm" type="none"/>
                </a:ln>
                <a:solidFill>
                  <a:srgbClr val="374151"/>
                </a:solidFill>
                <a:latin typeface="Arial"/>
              </a:rPr>
              <a:t>Need for automated sentiment analysis </a:t>
            </a:r>
            <a:br>
              <a:rPr b="1" i="1">
                <a:ln cap="flat" cmpd="sng" w="9525">
                  <a:solidFill>
                    <a:schemeClr val="lt1"/>
                  </a:solidFill>
                  <a:prstDash val="solid"/>
                  <a:round/>
                  <a:headEnd len="sm" w="sm" type="none"/>
                  <a:tailEnd len="sm" w="sm" type="none"/>
                </a:ln>
                <a:solidFill>
                  <a:srgbClr val="374151"/>
                </a:solidFill>
                <a:latin typeface="Arial"/>
              </a:rPr>
            </a:br>
            <a:r>
              <a:rPr b="1" i="1">
                <a:ln cap="flat" cmpd="sng" w="9525">
                  <a:solidFill>
                    <a:schemeClr val="lt1"/>
                  </a:solidFill>
                  <a:prstDash val="solid"/>
                  <a:round/>
                  <a:headEnd len="sm" w="sm" type="none"/>
                  <a:tailEnd len="sm" w="sm" type="none"/>
                </a:ln>
                <a:solidFill>
                  <a:srgbClr val="374151"/>
                </a:solidFill>
                <a:latin typeface="Arial"/>
              </a:rPr>
              <a:t>of customer reviews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3" name="Shape 413"/>
        <p:cNvGrpSpPr/>
        <p:nvPr/>
      </p:nvGrpSpPr>
      <p:grpSpPr>
        <a:xfrm>
          <a:off x="0" y="0"/>
          <a:ext cx="0" cy="0"/>
          <a:chOff x="0" y="0"/>
          <a:chExt cx="0" cy="0"/>
        </a:xfrm>
      </p:grpSpPr>
      <p:pic>
        <p:nvPicPr>
          <p:cNvPr id="414" name="Google Shape;414;p42"/>
          <p:cNvPicPr preferRelativeResize="0"/>
          <p:nvPr/>
        </p:nvPicPr>
        <p:blipFill>
          <a:blip r:embed="rId3">
            <a:alphaModFix/>
          </a:blip>
          <a:stretch>
            <a:fillRect/>
          </a:stretch>
        </p:blipFill>
        <p:spPr>
          <a:xfrm>
            <a:off x="888775" y="412275"/>
            <a:ext cx="7676126" cy="4318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8" name="Shape 418"/>
        <p:cNvGrpSpPr/>
        <p:nvPr/>
      </p:nvGrpSpPr>
      <p:grpSpPr>
        <a:xfrm>
          <a:off x="0" y="0"/>
          <a:ext cx="0" cy="0"/>
          <a:chOff x="0" y="0"/>
          <a:chExt cx="0" cy="0"/>
        </a:xfrm>
      </p:grpSpPr>
      <p:graphicFrame>
        <p:nvGraphicFramePr>
          <p:cNvPr id="419" name="Google Shape;419;p43"/>
          <p:cNvGraphicFramePr/>
          <p:nvPr/>
        </p:nvGraphicFramePr>
        <p:xfrm>
          <a:off x="1349825" y="658850"/>
          <a:ext cx="3000000" cy="3000000"/>
        </p:xfrm>
        <a:graphic>
          <a:graphicData uri="http://schemas.openxmlformats.org/drawingml/2006/table">
            <a:tbl>
              <a:tblPr>
                <a:noFill/>
                <a:tableStyleId>{1F7C2143-8C48-4C4D-BEAF-79BAD05ED00D}</a:tableStyleId>
              </a:tblPr>
              <a:tblGrid>
                <a:gridCol w="2430275"/>
                <a:gridCol w="1958975"/>
                <a:gridCol w="933275"/>
                <a:gridCol w="803875"/>
              </a:tblGrid>
              <a:tr h="347075">
                <a:tc>
                  <a:txBody>
                    <a:bodyPr/>
                    <a:lstStyle/>
                    <a:p>
                      <a:pPr indent="0" lvl="0" marL="0" rtl="0" algn="l">
                        <a:spcBef>
                          <a:spcPts val="0"/>
                        </a:spcBef>
                        <a:spcAft>
                          <a:spcPts val="0"/>
                        </a:spcAft>
                        <a:buNone/>
                      </a:pPr>
                      <a:r>
                        <a:rPr b="1" lang="en" sz="1200">
                          <a:latin typeface="Spectral"/>
                          <a:ea typeface="Spectral"/>
                          <a:cs typeface="Spectral"/>
                          <a:sym typeface="Spectral"/>
                        </a:rPr>
                        <a:t>Algorithm</a:t>
                      </a:r>
                      <a:endParaRPr b="1" sz="1200">
                        <a:latin typeface="Spectral"/>
                        <a:ea typeface="Spectral"/>
                        <a:cs typeface="Spectral"/>
                        <a:sym typeface="Spectr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spcBef>
                          <a:spcPts val="0"/>
                        </a:spcBef>
                        <a:spcAft>
                          <a:spcPts val="0"/>
                        </a:spcAft>
                        <a:buNone/>
                      </a:pPr>
                      <a:r>
                        <a:rPr b="1" lang="en" sz="1200">
                          <a:latin typeface="Spectral"/>
                          <a:ea typeface="Spectral"/>
                          <a:cs typeface="Spectral"/>
                          <a:sym typeface="Spectral"/>
                        </a:rPr>
                        <a:t>Testing Accuracy-Hr</a:t>
                      </a:r>
                      <a:endParaRPr b="1" sz="1200">
                        <a:latin typeface="Spectral"/>
                        <a:ea typeface="Spectral"/>
                        <a:cs typeface="Spectral"/>
                        <a:sym typeface="Spectr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spcBef>
                          <a:spcPts val="0"/>
                        </a:spcBef>
                        <a:spcAft>
                          <a:spcPts val="0"/>
                        </a:spcAft>
                        <a:buNone/>
                      </a:pPr>
                      <a:r>
                        <a:rPr b="1" lang="en" sz="1200">
                          <a:latin typeface="Spectral"/>
                          <a:ea typeface="Spectral"/>
                          <a:cs typeface="Spectral"/>
                          <a:sym typeface="Spectral"/>
                        </a:rPr>
                        <a:t>Recall-Hr</a:t>
                      </a:r>
                      <a:endParaRPr b="1" sz="1200">
                        <a:latin typeface="Spectral"/>
                        <a:ea typeface="Spectral"/>
                        <a:cs typeface="Spectral"/>
                        <a:sym typeface="Spectr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spcBef>
                          <a:spcPts val="0"/>
                        </a:spcBef>
                        <a:spcAft>
                          <a:spcPts val="0"/>
                        </a:spcAft>
                        <a:buNone/>
                      </a:pPr>
                      <a:r>
                        <a:rPr b="1" lang="en" sz="1200">
                          <a:latin typeface="Spectral"/>
                          <a:ea typeface="Spectral"/>
                          <a:cs typeface="Spectral"/>
                          <a:sym typeface="Spectral"/>
                        </a:rPr>
                        <a:t>MCC-Hr</a:t>
                      </a:r>
                      <a:endParaRPr b="1" sz="1200">
                        <a:latin typeface="Spectral"/>
                        <a:ea typeface="Spectral"/>
                        <a:cs typeface="Spectral"/>
                        <a:sym typeface="Spectr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r>
              <a:tr h="37432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Logistic Regression</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0.7024</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0.7109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0.4049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7432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Random Forest Classifier</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0.671</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0.6784</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0.3421</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7432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AdaBoost Classifier</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0.6811</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0.6943</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0.3629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7432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Bernoulli Naive Bayes</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0.507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0.507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7432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Multinomial Naive Bayes</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0.6958</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0.6944</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0.3914</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7432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SVC</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0.61</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0.7915</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0.2851</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7432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XGBoost</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0.7079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0.7181</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0.4161</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420" name="Google Shape;420;p43"/>
          <p:cNvSpPr txBox="1"/>
          <p:nvPr/>
        </p:nvSpPr>
        <p:spPr>
          <a:xfrm>
            <a:off x="2059725" y="3885900"/>
            <a:ext cx="4684200" cy="4002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pectral"/>
                <a:ea typeface="Spectral"/>
                <a:cs typeface="Spectral"/>
                <a:sym typeface="Spectral"/>
              </a:rPr>
              <a:t>Highest Accuracy &amp; MCC is </a:t>
            </a:r>
            <a:r>
              <a:rPr b="1" lang="en">
                <a:latin typeface="Spectral"/>
                <a:ea typeface="Spectral"/>
                <a:cs typeface="Spectral"/>
                <a:sym typeface="Spectral"/>
              </a:rPr>
              <a:t>achieved</a:t>
            </a:r>
            <a:r>
              <a:rPr b="1" lang="en">
                <a:latin typeface="Spectral"/>
                <a:ea typeface="Spectral"/>
                <a:cs typeface="Spectral"/>
                <a:sym typeface="Spectral"/>
              </a:rPr>
              <a:t> by XGBoost </a:t>
            </a:r>
            <a:endParaRPr b="1">
              <a:latin typeface="Spectral"/>
              <a:ea typeface="Spectral"/>
              <a:cs typeface="Spectral"/>
              <a:sym typeface="Spectr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4"/>
        </a:solidFill>
      </p:bgPr>
    </p:bg>
    <p:spTree>
      <p:nvGrpSpPr>
        <p:cNvPr id="424" name="Shape 424"/>
        <p:cNvGrpSpPr/>
        <p:nvPr/>
      </p:nvGrpSpPr>
      <p:grpSpPr>
        <a:xfrm>
          <a:off x="0" y="0"/>
          <a:ext cx="0" cy="0"/>
          <a:chOff x="0" y="0"/>
          <a:chExt cx="0" cy="0"/>
        </a:xfrm>
      </p:grpSpPr>
      <p:pic>
        <p:nvPicPr>
          <p:cNvPr id="425" name="Google Shape;425;p44"/>
          <p:cNvPicPr preferRelativeResize="0"/>
          <p:nvPr/>
        </p:nvPicPr>
        <p:blipFill>
          <a:blip r:embed="rId3">
            <a:alphaModFix/>
          </a:blip>
          <a:stretch>
            <a:fillRect/>
          </a:stretch>
        </p:blipFill>
        <p:spPr>
          <a:xfrm>
            <a:off x="749650" y="182775"/>
            <a:ext cx="7644699" cy="4777950"/>
          </a:xfrm>
          <a:prstGeom prst="rect">
            <a:avLst/>
          </a:prstGeom>
          <a:noFill/>
          <a:ln>
            <a:noFill/>
          </a:ln>
        </p:spPr>
      </p:pic>
      <p:sp>
        <p:nvSpPr>
          <p:cNvPr id="426" name="Google Shape;426;p44"/>
          <p:cNvSpPr txBox="1"/>
          <p:nvPr/>
        </p:nvSpPr>
        <p:spPr>
          <a:xfrm>
            <a:off x="0" y="1372000"/>
            <a:ext cx="9144000" cy="1047900"/>
          </a:xfrm>
          <a:prstGeom prst="rect">
            <a:avLst/>
          </a:prstGeom>
          <a:solidFill>
            <a:srgbClr val="1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Nunito"/>
                <a:ea typeface="Nunito"/>
                <a:cs typeface="Nunito"/>
                <a:sym typeface="Nunito"/>
              </a:rPr>
              <a:t>Machine Learning Approach</a:t>
            </a:r>
            <a:endParaRPr b="1" sz="3500">
              <a:solidFill>
                <a:schemeClr val="dk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0" name="Shape 430"/>
        <p:cNvGrpSpPr/>
        <p:nvPr/>
      </p:nvGrpSpPr>
      <p:grpSpPr>
        <a:xfrm>
          <a:off x="0" y="0"/>
          <a:ext cx="0" cy="0"/>
          <a:chOff x="0" y="0"/>
          <a:chExt cx="0" cy="0"/>
        </a:xfrm>
      </p:grpSpPr>
      <p:sp>
        <p:nvSpPr>
          <p:cNvPr id="431" name="Google Shape;431;p45"/>
          <p:cNvSpPr txBox="1"/>
          <p:nvPr/>
        </p:nvSpPr>
        <p:spPr>
          <a:xfrm>
            <a:off x="97150" y="96600"/>
            <a:ext cx="3788400" cy="490200"/>
          </a:xfrm>
          <a:prstGeom prst="rect">
            <a:avLst/>
          </a:prstGeom>
          <a:gradFill>
            <a:gsLst>
              <a:gs pos="0">
                <a:srgbClr val="032146"/>
              </a:gs>
              <a:gs pos="100000">
                <a:srgbClr val="73737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Exploratory Data Analysis</a:t>
            </a:r>
            <a:endParaRPr sz="2400">
              <a:solidFill>
                <a:schemeClr val="dk1"/>
              </a:solidFill>
            </a:endParaRPr>
          </a:p>
        </p:txBody>
      </p:sp>
      <p:pic>
        <p:nvPicPr>
          <p:cNvPr id="432" name="Google Shape;432;p45"/>
          <p:cNvPicPr preferRelativeResize="0"/>
          <p:nvPr/>
        </p:nvPicPr>
        <p:blipFill>
          <a:blip r:embed="rId3">
            <a:alphaModFix/>
          </a:blip>
          <a:stretch>
            <a:fillRect/>
          </a:stretch>
        </p:blipFill>
        <p:spPr>
          <a:xfrm>
            <a:off x="5031600" y="656675"/>
            <a:ext cx="3606126" cy="1848475"/>
          </a:xfrm>
          <a:prstGeom prst="rect">
            <a:avLst/>
          </a:prstGeom>
          <a:noFill/>
          <a:ln>
            <a:noFill/>
          </a:ln>
        </p:spPr>
      </p:pic>
      <p:pic>
        <p:nvPicPr>
          <p:cNvPr id="433" name="Google Shape;433;p45"/>
          <p:cNvPicPr preferRelativeResize="0"/>
          <p:nvPr/>
        </p:nvPicPr>
        <p:blipFill>
          <a:blip r:embed="rId4">
            <a:alphaModFix/>
          </a:blip>
          <a:stretch>
            <a:fillRect/>
          </a:stretch>
        </p:blipFill>
        <p:spPr>
          <a:xfrm>
            <a:off x="369675" y="855725"/>
            <a:ext cx="3054675" cy="2905325"/>
          </a:xfrm>
          <a:prstGeom prst="rect">
            <a:avLst/>
          </a:prstGeom>
          <a:noFill/>
          <a:ln>
            <a:noFill/>
          </a:ln>
        </p:spPr>
      </p:pic>
      <p:pic>
        <p:nvPicPr>
          <p:cNvPr id="434" name="Google Shape;434;p45"/>
          <p:cNvPicPr preferRelativeResize="0"/>
          <p:nvPr/>
        </p:nvPicPr>
        <p:blipFill>
          <a:blip r:embed="rId5">
            <a:alphaModFix/>
          </a:blip>
          <a:stretch>
            <a:fillRect/>
          </a:stretch>
        </p:blipFill>
        <p:spPr>
          <a:xfrm>
            <a:off x="5031575" y="3039225"/>
            <a:ext cx="3606167" cy="1848475"/>
          </a:xfrm>
          <a:prstGeom prst="rect">
            <a:avLst/>
          </a:prstGeom>
          <a:noFill/>
          <a:ln>
            <a:noFill/>
          </a:ln>
        </p:spPr>
      </p:pic>
      <p:sp>
        <p:nvSpPr>
          <p:cNvPr id="435" name="Google Shape;435;p45"/>
          <p:cNvSpPr txBox="1"/>
          <p:nvPr/>
        </p:nvSpPr>
        <p:spPr>
          <a:xfrm>
            <a:off x="5066625" y="307500"/>
            <a:ext cx="20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Positive Sentiment</a:t>
            </a:r>
            <a:endParaRPr/>
          </a:p>
        </p:txBody>
      </p:sp>
      <p:sp>
        <p:nvSpPr>
          <p:cNvPr id="436" name="Google Shape;436;p45"/>
          <p:cNvSpPr txBox="1"/>
          <p:nvPr/>
        </p:nvSpPr>
        <p:spPr>
          <a:xfrm>
            <a:off x="5066625" y="2639025"/>
            <a:ext cx="258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Negativ</a:t>
            </a:r>
            <a:r>
              <a:rPr lang="en"/>
              <a:t>e Sentiment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0" name="Shape 440"/>
        <p:cNvGrpSpPr/>
        <p:nvPr/>
      </p:nvGrpSpPr>
      <p:grpSpPr>
        <a:xfrm>
          <a:off x="0" y="0"/>
          <a:ext cx="0" cy="0"/>
          <a:chOff x="0" y="0"/>
          <a:chExt cx="0" cy="0"/>
        </a:xfrm>
      </p:grpSpPr>
      <p:sp>
        <p:nvSpPr>
          <p:cNvPr id="441" name="Google Shape;441;p46"/>
          <p:cNvSpPr/>
          <p:nvPr/>
        </p:nvSpPr>
        <p:spPr>
          <a:xfrm>
            <a:off x="446450" y="237600"/>
            <a:ext cx="4221856" cy="433600"/>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374151"/>
                </a:solidFill>
                <a:latin typeface="Arial"/>
              </a:rPr>
              <a:t>Count Vectorization</a:t>
            </a:r>
          </a:p>
        </p:txBody>
      </p:sp>
      <p:sp>
        <p:nvSpPr>
          <p:cNvPr id="442" name="Google Shape;442;p46"/>
          <p:cNvSpPr txBox="1"/>
          <p:nvPr/>
        </p:nvSpPr>
        <p:spPr>
          <a:xfrm>
            <a:off x="356425" y="1069250"/>
            <a:ext cx="8218500" cy="371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Count vectorization is a technique used to represent text data numerically in a format that machine learning algorithms can understand. It is a fundamental step in natural language processing (NLP) tasks.In count vectorization, each document is represented as a vector, and the elements of the vector correspond to the count or frequency of each word or term in the document</a:t>
            </a:r>
            <a:endParaRPr sz="1200">
              <a:solidFill>
                <a:schemeClr val="lt1"/>
              </a:solidFill>
              <a:latin typeface="Spectral SemiBold"/>
              <a:ea typeface="Spectral SemiBold"/>
              <a:cs typeface="Spectral SemiBold"/>
              <a:sym typeface="Spectral SemiBold"/>
            </a:endParaRPr>
          </a:p>
          <a:p>
            <a:pPr indent="0" lvl="0" marL="0" rtl="0" algn="l">
              <a:lnSpc>
                <a:spcPct val="115000"/>
              </a:lnSpc>
              <a:spcBef>
                <a:spcPts val="1500"/>
              </a:spcBef>
              <a:spcAft>
                <a:spcPts val="0"/>
              </a:spcAft>
              <a:buNone/>
            </a:pPr>
            <a:r>
              <a:rPr lang="en" sz="1200" u="sng">
                <a:solidFill>
                  <a:schemeClr val="lt1"/>
                </a:solidFill>
                <a:latin typeface="Spectral SemiBold"/>
                <a:ea typeface="Spectral SemiBold"/>
                <a:cs typeface="Spectral SemiBold"/>
                <a:sym typeface="Spectral SemiBold"/>
              </a:rPr>
              <a:t>Vocabulary Creation</a:t>
            </a:r>
            <a:r>
              <a:rPr lang="en" sz="1200">
                <a:solidFill>
                  <a:schemeClr val="lt1"/>
                </a:solidFill>
                <a:latin typeface="Spectral SemiBold"/>
                <a:ea typeface="Spectral SemiBold"/>
                <a:cs typeface="Spectral SemiBold"/>
                <a:sym typeface="Spectral SemiBold"/>
              </a:rPr>
              <a:t> : </a:t>
            </a:r>
            <a:r>
              <a:rPr lang="en" sz="1200">
                <a:solidFill>
                  <a:schemeClr val="lt1"/>
                </a:solidFill>
                <a:latin typeface="Spectral"/>
                <a:ea typeface="Spectral"/>
                <a:cs typeface="Spectral"/>
                <a:sym typeface="Spectral"/>
              </a:rPr>
              <a:t>A vocabulary is created by compiling a list of unique tokens (words or terms) present in the entire corpus or collection of documents. Each token becomes a feature or dimension in the resulting vector space representation.</a:t>
            </a:r>
            <a:endParaRPr sz="1200">
              <a:solidFill>
                <a:schemeClr val="lt1"/>
              </a:solidFill>
              <a:latin typeface="Spectral"/>
              <a:ea typeface="Spectral"/>
              <a:cs typeface="Spectral"/>
              <a:sym typeface="Spectral"/>
            </a:endParaRPr>
          </a:p>
          <a:p>
            <a:pPr indent="0" lvl="0" marL="0" rtl="0" algn="l">
              <a:lnSpc>
                <a:spcPct val="115000"/>
              </a:lnSpc>
              <a:spcBef>
                <a:spcPts val="1500"/>
              </a:spcBef>
              <a:spcAft>
                <a:spcPts val="0"/>
              </a:spcAft>
              <a:buNone/>
            </a:pPr>
            <a:r>
              <a:rPr lang="en" sz="1200" u="sng">
                <a:solidFill>
                  <a:schemeClr val="lt1"/>
                </a:solidFill>
                <a:latin typeface="Spectral SemiBold"/>
                <a:ea typeface="Spectral SemiBold"/>
                <a:cs typeface="Spectral SemiBold"/>
                <a:sym typeface="Spectral SemiBold"/>
              </a:rPr>
              <a:t>Count Calculation</a:t>
            </a:r>
            <a:r>
              <a:rPr lang="en" sz="1200">
                <a:solidFill>
                  <a:schemeClr val="lt1"/>
                </a:solidFill>
                <a:latin typeface="Spectral SemiBold"/>
                <a:ea typeface="Spectral SemiBold"/>
                <a:cs typeface="Spectral SemiBold"/>
                <a:sym typeface="Spectral SemiBold"/>
              </a:rPr>
              <a:t>: </a:t>
            </a:r>
            <a:r>
              <a:rPr lang="en" sz="1200">
                <a:solidFill>
                  <a:schemeClr val="lt1"/>
                </a:solidFill>
                <a:latin typeface="Spectral"/>
                <a:ea typeface="Spectral"/>
                <a:cs typeface="Spectral"/>
                <a:sym typeface="Spectral"/>
              </a:rPr>
              <a:t>For each document, the count vectorization process counts the occurrences of each token in that document and assigns the counts to the corresponding feature in the vector representation. The count can be either the absolute occurrence count or the term frequency (normalized by document length).</a:t>
            </a:r>
            <a:endParaRPr sz="1200">
              <a:solidFill>
                <a:schemeClr val="lt1"/>
              </a:solidFill>
              <a:latin typeface="Spectral"/>
              <a:ea typeface="Spectral"/>
              <a:cs typeface="Spectral"/>
              <a:sym typeface="Spectral"/>
            </a:endParaRPr>
          </a:p>
          <a:p>
            <a:pPr indent="-304800" lvl="0" marL="457200" rtl="0" algn="l">
              <a:lnSpc>
                <a:spcPct val="115000"/>
              </a:lnSpc>
              <a:spcBef>
                <a:spcPts val="150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The resulting count matrix is typically a sparse matrix, as most documents will only contain a subset of the entire vocabulary, and many entries will be zero.</a:t>
            </a:r>
            <a:endParaRPr sz="1200">
              <a:solidFill>
                <a:schemeClr val="lt1"/>
              </a:solidFill>
              <a:latin typeface="Spectral SemiBold"/>
              <a:ea typeface="Spectral SemiBold"/>
              <a:cs typeface="Spectral SemiBold"/>
              <a:sym typeface="Spectral SemiBold"/>
            </a:endParaRPr>
          </a:p>
          <a:p>
            <a:pPr indent="0" lvl="0" marL="0" rtl="0" algn="l">
              <a:spcBef>
                <a:spcPts val="15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6" name="Shape 446"/>
        <p:cNvGrpSpPr/>
        <p:nvPr/>
      </p:nvGrpSpPr>
      <p:grpSpPr>
        <a:xfrm>
          <a:off x="0" y="0"/>
          <a:ext cx="0" cy="0"/>
          <a:chOff x="0" y="0"/>
          <a:chExt cx="0" cy="0"/>
        </a:xfrm>
      </p:grpSpPr>
      <p:pic>
        <p:nvPicPr>
          <p:cNvPr id="447" name="Google Shape;447;p47"/>
          <p:cNvPicPr preferRelativeResize="0"/>
          <p:nvPr/>
        </p:nvPicPr>
        <p:blipFill>
          <a:blip r:embed="rId3">
            <a:alphaModFix/>
          </a:blip>
          <a:stretch>
            <a:fillRect/>
          </a:stretch>
        </p:blipFill>
        <p:spPr>
          <a:xfrm>
            <a:off x="1907850" y="223650"/>
            <a:ext cx="4780101" cy="2624100"/>
          </a:xfrm>
          <a:prstGeom prst="rect">
            <a:avLst/>
          </a:prstGeom>
          <a:noFill/>
          <a:ln>
            <a:noFill/>
          </a:ln>
        </p:spPr>
      </p:pic>
      <p:sp>
        <p:nvSpPr>
          <p:cNvPr id="448" name="Google Shape;448;p47"/>
          <p:cNvSpPr txBox="1"/>
          <p:nvPr/>
        </p:nvSpPr>
        <p:spPr>
          <a:xfrm>
            <a:off x="761750" y="3012050"/>
            <a:ext cx="60729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pectral SemiBold"/>
                <a:ea typeface="Spectral SemiBold"/>
                <a:cs typeface="Spectral SemiBold"/>
                <a:sym typeface="Spectral SemiBold"/>
              </a:rPr>
              <a:t>Limitations </a:t>
            </a:r>
            <a:endParaRPr>
              <a:latin typeface="Spectral SemiBold"/>
              <a:ea typeface="Spectral SemiBold"/>
              <a:cs typeface="Spectral SemiBold"/>
              <a:sym typeface="Spectral SemiBold"/>
            </a:endParaRPr>
          </a:p>
          <a:p>
            <a:pPr indent="0" lvl="0" marL="0" rtl="0" algn="l">
              <a:spcBef>
                <a:spcPts val="0"/>
              </a:spcBef>
              <a:spcAft>
                <a:spcPts val="0"/>
              </a:spcAft>
              <a:buNone/>
            </a:pPr>
            <a:r>
              <a:t/>
            </a:r>
            <a:endParaRPr/>
          </a:p>
          <a:p>
            <a:pPr indent="-304800" lvl="0" marL="457200" rtl="0" algn="just">
              <a:spcBef>
                <a:spcPts val="0"/>
              </a:spcBef>
              <a:spcAft>
                <a:spcPts val="0"/>
              </a:spcAft>
              <a:buClr>
                <a:schemeClr val="lt1"/>
              </a:buClr>
              <a:buSzPts val="1200"/>
              <a:buFont typeface="Spectral"/>
              <a:buChar char="●"/>
            </a:pPr>
            <a:r>
              <a:rPr lang="en" sz="1200">
                <a:solidFill>
                  <a:schemeClr val="lt1"/>
                </a:solidFill>
                <a:latin typeface="Spectral"/>
                <a:ea typeface="Spectral"/>
                <a:cs typeface="Spectral"/>
                <a:sym typeface="Spectral"/>
              </a:rPr>
              <a:t>It does not capture the order or sequence of words in the text, and it treats each word independently. There are other advanced techniques like TF-IDF (Term Frequency-Inverse Document Frequency) and word embeddings (e.g., Word2Vec, GloVe) that address these limitations and capture more semantic information from the text.</a:t>
            </a:r>
            <a:endParaRPr sz="1200">
              <a:solidFill>
                <a:schemeClr val="lt1"/>
              </a:solidFill>
              <a:latin typeface="Spectral"/>
              <a:ea typeface="Spectral"/>
              <a:cs typeface="Spectral"/>
              <a:sym typeface="Spectr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2" name="Shape 452"/>
        <p:cNvGrpSpPr/>
        <p:nvPr/>
      </p:nvGrpSpPr>
      <p:grpSpPr>
        <a:xfrm>
          <a:off x="0" y="0"/>
          <a:ext cx="0" cy="0"/>
          <a:chOff x="0" y="0"/>
          <a:chExt cx="0" cy="0"/>
        </a:xfrm>
      </p:grpSpPr>
      <p:graphicFrame>
        <p:nvGraphicFramePr>
          <p:cNvPr id="453" name="Google Shape;453;p48"/>
          <p:cNvGraphicFramePr/>
          <p:nvPr/>
        </p:nvGraphicFramePr>
        <p:xfrm>
          <a:off x="1339338" y="784725"/>
          <a:ext cx="3000000" cy="3000000"/>
        </p:xfrm>
        <a:graphic>
          <a:graphicData uri="http://schemas.openxmlformats.org/drawingml/2006/table">
            <a:tbl>
              <a:tblPr>
                <a:noFill/>
                <a:tableStyleId>{1F7C2143-8C48-4C4D-BEAF-79BAD05ED00D}</a:tableStyleId>
              </a:tblPr>
              <a:tblGrid>
                <a:gridCol w="2564675"/>
                <a:gridCol w="2067350"/>
                <a:gridCol w="984900"/>
                <a:gridCol w="848400"/>
              </a:tblGrid>
              <a:tr h="330725">
                <a:tc>
                  <a:txBody>
                    <a:bodyPr/>
                    <a:lstStyle/>
                    <a:p>
                      <a:pPr indent="0" lvl="0" marL="0" rtl="0" algn="l">
                        <a:spcBef>
                          <a:spcPts val="0"/>
                        </a:spcBef>
                        <a:spcAft>
                          <a:spcPts val="0"/>
                        </a:spcAft>
                        <a:buNone/>
                      </a:pPr>
                      <a:r>
                        <a:rPr b="1" lang="en" sz="1200">
                          <a:latin typeface="Spectral"/>
                          <a:ea typeface="Spectral"/>
                          <a:cs typeface="Spectral"/>
                          <a:sym typeface="Spectral"/>
                        </a:rPr>
                        <a:t>Algorithm</a:t>
                      </a:r>
                      <a:endParaRPr b="1" sz="1200">
                        <a:latin typeface="Spectral"/>
                        <a:ea typeface="Spectral"/>
                        <a:cs typeface="Spectral"/>
                        <a:sym typeface="Spectr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spcBef>
                          <a:spcPts val="0"/>
                        </a:spcBef>
                        <a:spcAft>
                          <a:spcPts val="0"/>
                        </a:spcAft>
                        <a:buNone/>
                      </a:pPr>
                      <a:r>
                        <a:rPr b="1" lang="en" sz="1200">
                          <a:latin typeface="Spectral"/>
                          <a:ea typeface="Spectral"/>
                          <a:cs typeface="Spectral"/>
                          <a:sym typeface="Spectral"/>
                        </a:rPr>
                        <a:t>Testing Accuracy-CV</a:t>
                      </a:r>
                      <a:endParaRPr b="1" sz="1200">
                        <a:latin typeface="Spectral"/>
                        <a:ea typeface="Spectral"/>
                        <a:cs typeface="Spectral"/>
                        <a:sym typeface="Spectr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spcBef>
                          <a:spcPts val="0"/>
                        </a:spcBef>
                        <a:spcAft>
                          <a:spcPts val="0"/>
                        </a:spcAft>
                        <a:buNone/>
                      </a:pPr>
                      <a:r>
                        <a:rPr b="1" lang="en" sz="1200">
                          <a:latin typeface="Spectral"/>
                          <a:ea typeface="Spectral"/>
                          <a:cs typeface="Spectral"/>
                          <a:sym typeface="Spectral"/>
                        </a:rPr>
                        <a:t>Recall-CV</a:t>
                      </a:r>
                      <a:endParaRPr b="1" sz="1200">
                        <a:latin typeface="Spectral"/>
                        <a:ea typeface="Spectral"/>
                        <a:cs typeface="Spectral"/>
                        <a:sym typeface="Spectr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spcBef>
                          <a:spcPts val="0"/>
                        </a:spcBef>
                        <a:spcAft>
                          <a:spcPts val="0"/>
                        </a:spcAft>
                        <a:buNone/>
                      </a:pPr>
                      <a:r>
                        <a:rPr b="1" lang="en" sz="1200">
                          <a:latin typeface="Spectral"/>
                          <a:ea typeface="Spectral"/>
                          <a:cs typeface="Spectral"/>
                          <a:sym typeface="Spectral"/>
                        </a:rPr>
                        <a:t>MCC-CV</a:t>
                      </a:r>
                      <a:endParaRPr b="1" sz="1200">
                        <a:latin typeface="Spectral"/>
                        <a:ea typeface="Spectral"/>
                        <a:cs typeface="Spectral"/>
                        <a:sym typeface="Spectr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r>
              <a:tr h="3567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Logistic Regression</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0.8927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0.8923</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0.7854</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67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Random Forest Classifier</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0.8615</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0.8697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0.7232</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67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AdaBoost Classifier</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0.7924</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0.7857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0.5848</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67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Bernoulli Naive Bayes</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0.8558</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0.8823</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0.7133</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67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Multinomial Naive Bayes</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0.8572</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0.8762</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0.7153</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67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SVC</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0.8697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0.8736</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0.7394</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67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XGBoost</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0.8658</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0.8543</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0.7319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454" name="Google Shape;454;p48"/>
          <p:cNvSpPr txBox="1"/>
          <p:nvPr/>
        </p:nvSpPr>
        <p:spPr>
          <a:xfrm>
            <a:off x="1891063" y="3934800"/>
            <a:ext cx="5361900" cy="4002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pectral"/>
                <a:ea typeface="Spectral"/>
                <a:cs typeface="Spectral"/>
                <a:sym typeface="Spectral"/>
              </a:rPr>
              <a:t>Highest Accuracy &amp; MCC is achieved by Logistic Regression </a:t>
            </a:r>
            <a:endParaRPr b="1">
              <a:latin typeface="Spectral"/>
              <a:ea typeface="Spectral"/>
              <a:cs typeface="Spectral"/>
              <a:sym typeface="Spectr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8" name="Shape 458"/>
        <p:cNvGrpSpPr/>
        <p:nvPr/>
      </p:nvGrpSpPr>
      <p:grpSpPr>
        <a:xfrm>
          <a:off x="0" y="0"/>
          <a:ext cx="0" cy="0"/>
          <a:chOff x="0" y="0"/>
          <a:chExt cx="0" cy="0"/>
        </a:xfrm>
      </p:grpSpPr>
      <p:sp>
        <p:nvSpPr>
          <p:cNvPr id="459" name="Google Shape;459;p49"/>
          <p:cNvSpPr/>
          <p:nvPr/>
        </p:nvSpPr>
        <p:spPr>
          <a:xfrm>
            <a:off x="446450" y="237600"/>
            <a:ext cx="1419703" cy="418971"/>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374151"/>
                </a:solidFill>
                <a:latin typeface="Arial"/>
              </a:rPr>
              <a:t>TF-IDF</a:t>
            </a:r>
          </a:p>
        </p:txBody>
      </p:sp>
      <p:sp>
        <p:nvSpPr>
          <p:cNvPr id="460" name="Google Shape;460;p49"/>
          <p:cNvSpPr txBox="1"/>
          <p:nvPr/>
        </p:nvSpPr>
        <p:spPr>
          <a:xfrm>
            <a:off x="510150" y="831625"/>
            <a:ext cx="80856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Term Frequency-Inverse Document Frequency is a popular technique in NLP used to represent and evaluate the importance of words or terms in a document corpus. It measures the relevance of a term to a specific document in the context of the entire corpus. It is a numerical statistic that quantifies the significance of a word or term within a document corpus. It combines two key metrics:  TF and  IDF. TF measures how frequently a term appears in a document, while IDF determines the rarity of the term across the entire corpus.</a:t>
            </a:r>
            <a:endParaRPr sz="1200">
              <a:solidFill>
                <a:schemeClr val="lt1"/>
              </a:solidFill>
              <a:latin typeface="Spectral SemiBold"/>
              <a:ea typeface="Spectral SemiBold"/>
              <a:cs typeface="Spectral SemiBold"/>
              <a:sym typeface="Spectral SemiBold"/>
            </a:endParaRPr>
          </a:p>
        </p:txBody>
      </p:sp>
      <p:pic>
        <p:nvPicPr>
          <p:cNvPr id="461" name="Google Shape;461;p49"/>
          <p:cNvPicPr preferRelativeResize="0"/>
          <p:nvPr/>
        </p:nvPicPr>
        <p:blipFill>
          <a:blip r:embed="rId3">
            <a:alphaModFix/>
          </a:blip>
          <a:stretch>
            <a:fillRect/>
          </a:stretch>
        </p:blipFill>
        <p:spPr>
          <a:xfrm>
            <a:off x="1256550" y="2428100"/>
            <a:ext cx="4131725" cy="665300"/>
          </a:xfrm>
          <a:prstGeom prst="rect">
            <a:avLst/>
          </a:prstGeom>
          <a:noFill/>
          <a:ln>
            <a:noFill/>
          </a:ln>
        </p:spPr>
      </p:pic>
      <p:pic>
        <p:nvPicPr>
          <p:cNvPr id="462" name="Google Shape;462;p49"/>
          <p:cNvPicPr preferRelativeResize="0"/>
          <p:nvPr/>
        </p:nvPicPr>
        <p:blipFill>
          <a:blip r:embed="rId4">
            <a:alphaModFix/>
          </a:blip>
          <a:stretch>
            <a:fillRect/>
          </a:stretch>
        </p:blipFill>
        <p:spPr>
          <a:xfrm>
            <a:off x="1053900" y="3224075"/>
            <a:ext cx="4647074" cy="583600"/>
          </a:xfrm>
          <a:prstGeom prst="rect">
            <a:avLst/>
          </a:prstGeom>
          <a:noFill/>
          <a:ln>
            <a:noFill/>
          </a:ln>
        </p:spPr>
      </p:pic>
      <p:pic>
        <p:nvPicPr>
          <p:cNvPr id="463" name="Google Shape;463;p49"/>
          <p:cNvPicPr preferRelativeResize="0"/>
          <p:nvPr/>
        </p:nvPicPr>
        <p:blipFill>
          <a:blip r:embed="rId5">
            <a:alphaModFix/>
          </a:blip>
          <a:stretch>
            <a:fillRect/>
          </a:stretch>
        </p:blipFill>
        <p:spPr>
          <a:xfrm>
            <a:off x="2511475" y="4178675"/>
            <a:ext cx="1731925" cy="4955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7" name="Shape 467"/>
        <p:cNvGrpSpPr/>
        <p:nvPr/>
      </p:nvGrpSpPr>
      <p:grpSpPr>
        <a:xfrm>
          <a:off x="0" y="0"/>
          <a:ext cx="0" cy="0"/>
          <a:chOff x="0" y="0"/>
          <a:chExt cx="0" cy="0"/>
        </a:xfrm>
      </p:grpSpPr>
      <p:graphicFrame>
        <p:nvGraphicFramePr>
          <p:cNvPr id="468" name="Google Shape;468;p50"/>
          <p:cNvGraphicFramePr/>
          <p:nvPr/>
        </p:nvGraphicFramePr>
        <p:xfrm>
          <a:off x="1165188" y="641825"/>
          <a:ext cx="3000000" cy="3000000"/>
        </p:xfrm>
        <a:graphic>
          <a:graphicData uri="http://schemas.openxmlformats.org/drawingml/2006/table">
            <a:tbl>
              <a:tblPr>
                <a:noFill/>
                <a:tableStyleId>{1F7C2143-8C48-4C4D-BEAF-79BAD05ED00D}</a:tableStyleId>
              </a:tblPr>
              <a:tblGrid>
                <a:gridCol w="2385150"/>
                <a:gridCol w="2212850"/>
                <a:gridCol w="1206175"/>
                <a:gridCol w="1079250"/>
              </a:tblGrid>
              <a:tr h="349400">
                <a:tc>
                  <a:txBody>
                    <a:bodyPr/>
                    <a:lstStyle/>
                    <a:p>
                      <a:pPr indent="0" lvl="0" marL="0" rtl="0" algn="l">
                        <a:spcBef>
                          <a:spcPts val="0"/>
                        </a:spcBef>
                        <a:spcAft>
                          <a:spcPts val="0"/>
                        </a:spcAft>
                        <a:buNone/>
                      </a:pPr>
                      <a:r>
                        <a:rPr lang="en" sz="1200">
                          <a:latin typeface="Spectral SemiBold"/>
                          <a:ea typeface="Spectral SemiBold"/>
                          <a:cs typeface="Spectral SemiBold"/>
                          <a:sym typeface="Spectral SemiBold"/>
                        </a:rPr>
                        <a:t>Algorithm</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spcBef>
                          <a:spcPts val="0"/>
                        </a:spcBef>
                        <a:spcAft>
                          <a:spcPts val="0"/>
                        </a:spcAft>
                        <a:buNone/>
                      </a:pPr>
                      <a:r>
                        <a:rPr lang="en" sz="1200">
                          <a:latin typeface="Spectral SemiBold"/>
                          <a:ea typeface="Spectral SemiBold"/>
                          <a:cs typeface="Spectral SemiBold"/>
                          <a:sym typeface="Spectral SemiBold"/>
                        </a:rPr>
                        <a:t>Testing Accuracy-TFIDF</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spcBef>
                          <a:spcPts val="0"/>
                        </a:spcBef>
                        <a:spcAft>
                          <a:spcPts val="0"/>
                        </a:spcAft>
                        <a:buNone/>
                      </a:pPr>
                      <a:r>
                        <a:rPr lang="en" sz="1200">
                          <a:latin typeface="Spectral SemiBold"/>
                          <a:ea typeface="Spectral SemiBold"/>
                          <a:cs typeface="Spectral SemiBold"/>
                          <a:sym typeface="Spectral SemiBold"/>
                        </a:rPr>
                        <a:t>Recall-TFIDF</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spcBef>
                          <a:spcPts val="0"/>
                        </a:spcBef>
                        <a:spcAft>
                          <a:spcPts val="0"/>
                        </a:spcAft>
                        <a:buNone/>
                      </a:pPr>
                      <a:r>
                        <a:rPr lang="en" sz="1200">
                          <a:latin typeface="Spectral SemiBold"/>
                          <a:ea typeface="Spectral SemiBold"/>
                          <a:cs typeface="Spectral SemiBold"/>
                          <a:sym typeface="Spectral SemiBold"/>
                        </a:rPr>
                        <a:t>MCC-TFIDF</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r>
              <a:tr h="3494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Logistic Regression</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0.9009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0.8949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0.8018</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94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Random Forest Classifier</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0.8425</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0.8327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0.6852</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94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AdaBoost Classifier</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0.7722</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0.7659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0.5444</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94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Bernoulli Naive Bayes</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0.8545</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0.8826</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0.7109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94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Multinomial Naive Bayes</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0.8593</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0.9007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0.7226</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94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SVC</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0.9007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0.8989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0.8013</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9400">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XGBoost</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0.8637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0.8517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0.7277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469" name="Google Shape;469;p50"/>
          <p:cNvSpPr txBox="1"/>
          <p:nvPr/>
        </p:nvSpPr>
        <p:spPr>
          <a:xfrm>
            <a:off x="1891038" y="3836975"/>
            <a:ext cx="5361900" cy="4002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pectral"/>
                <a:ea typeface="Spectral"/>
                <a:cs typeface="Spectral"/>
                <a:sym typeface="Spectral"/>
              </a:rPr>
              <a:t>Highest Accuracy &amp; MCC is achieved by Logistic Regression </a:t>
            </a:r>
            <a:endParaRPr b="1">
              <a:latin typeface="Spectral"/>
              <a:ea typeface="Spectral"/>
              <a:cs typeface="Spectral"/>
              <a:sym typeface="Spectr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3" name="Shape 473"/>
        <p:cNvGrpSpPr/>
        <p:nvPr/>
      </p:nvGrpSpPr>
      <p:grpSpPr>
        <a:xfrm>
          <a:off x="0" y="0"/>
          <a:ext cx="0" cy="0"/>
          <a:chOff x="0" y="0"/>
          <a:chExt cx="0" cy="0"/>
        </a:xfrm>
      </p:grpSpPr>
      <p:sp>
        <p:nvSpPr>
          <p:cNvPr id="474" name="Google Shape;474;p51"/>
          <p:cNvSpPr/>
          <p:nvPr/>
        </p:nvSpPr>
        <p:spPr>
          <a:xfrm>
            <a:off x="334650" y="244600"/>
            <a:ext cx="3746615" cy="478976"/>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374151"/>
                </a:solidFill>
                <a:latin typeface="Arial"/>
              </a:rPr>
              <a:t>Hybrid CV- TF-IDF</a:t>
            </a:r>
          </a:p>
        </p:txBody>
      </p:sp>
      <p:sp>
        <p:nvSpPr>
          <p:cNvPr id="475" name="Google Shape;475;p51"/>
          <p:cNvSpPr txBox="1"/>
          <p:nvPr/>
        </p:nvSpPr>
        <p:spPr>
          <a:xfrm>
            <a:off x="286525" y="887525"/>
            <a:ext cx="7582500" cy="2205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Char char="●"/>
            </a:pPr>
            <a:r>
              <a:rPr lang="en" sz="1200">
                <a:solidFill>
                  <a:schemeClr val="lt1"/>
                </a:solidFill>
                <a:latin typeface="Spectral SemiBold"/>
                <a:ea typeface="Spectral SemiBold"/>
                <a:cs typeface="Spectral SemiBold"/>
                <a:sym typeface="Spectral SemiBold"/>
              </a:rPr>
              <a:t>In this method we used the combination of count vectorization and TF-IDF which involves two sequential steps to convert text data into numerical representations:</a:t>
            </a:r>
            <a:endParaRPr sz="1200">
              <a:solidFill>
                <a:schemeClr val="lt1"/>
              </a:solidFill>
              <a:latin typeface="Spectral SemiBold"/>
              <a:ea typeface="Spectral SemiBold"/>
              <a:cs typeface="Spectral SemiBold"/>
              <a:sym typeface="Spectral SemiBold"/>
            </a:endParaRPr>
          </a:p>
          <a:p>
            <a:pPr indent="-304800" lvl="0" marL="457200" rtl="0" algn="l">
              <a:lnSpc>
                <a:spcPct val="115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we first convert the text documents into count vectors, where each vector represents the frequency of each token within a document. This step captures the local information within each document.</a:t>
            </a:r>
            <a:endParaRPr sz="1200">
              <a:solidFill>
                <a:schemeClr val="lt1"/>
              </a:solidFill>
              <a:latin typeface="Spectral SemiBold"/>
              <a:ea typeface="Spectral SemiBold"/>
              <a:cs typeface="Spectral SemiBold"/>
              <a:sym typeface="Spectral SemiBold"/>
            </a:endParaRPr>
          </a:p>
          <a:p>
            <a:pPr indent="-304800" lvl="0" marL="457200" rtl="0" algn="l">
              <a:lnSpc>
                <a:spcPct val="115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Then, the count vectors are transformed into TF-IDF representations, which take into account both the local importance of tokens within each document (TF) and the global significance of tokens across the entire collection (IDF). This step helps to emphasize rare and informative terms while dampening the impact of common terms.</a:t>
            </a:r>
            <a:endParaRPr sz="1200">
              <a:solidFill>
                <a:schemeClr val="lt1"/>
              </a:solidFill>
              <a:latin typeface="Spectral SemiBold"/>
              <a:ea typeface="Spectral SemiBold"/>
              <a:cs typeface="Spectral SemiBold"/>
              <a:sym typeface="Spectral SemiBold"/>
            </a:endParaRPr>
          </a:p>
          <a:p>
            <a:pPr indent="0" lvl="0" marL="0" rtl="0" algn="l">
              <a:spcBef>
                <a:spcPts val="1500"/>
              </a:spcBef>
              <a:spcAft>
                <a:spcPts val="0"/>
              </a:spcAft>
              <a:buNone/>
            </a:pPr>
            <a:r>
              <a:t/>
            </a:r>
            <a:endParaRPr sz="1200">
              <a:solidFill>
                <a:schemeClr val="lt1"/>
              </a:solidFill>
              <a:latin typeface="Spectral SemiBold"/>
              <a:ea typeface="Spectral SemiBold"/>
              <a:cs typeface="Spectral SemiBold"/>
              <a:sym typeface="Spectral SemiBold"/>
            </a:endParaRPr>
          </a:p>
        </p:txBody>
      </p:sp>
      <p:pic>
        <p:nvPicPr>
          <p:cNvPr id="476" name="Google Shape;476;p51"/>
          <p:cNvPicPr preferRelativeResize="0"/>
          <p:nvPr/>
        </p:nvPicPr>
        <p:blipFill>
          <a:blip r:embed="rId3">
            <a:alphaModFix/>
          </a:blip>
          <a:stretch>
            <a:fillRect/>
          </a:stretch>
        </p:blipFill>
        <p:spPr>
          <a:xfrm>
            <a:off x="3796925" y="2432975"/>
            <a:ext cx="2338950" cy="268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 name="Shape 75"/>
        <p:cNvGrpSpPr/>
        <p:nvPr/>
      </p:nvGrpSpPr>
      <p:grpSpPr>
        <a:xfrm>
          <a:off x="0" y="0"/>
          <a:ext cx="0" cy="0"/>
          <a:chOff x="0" y="0"/>
          <a:chExt cx="0" cy="0"/>
        </a:xfrm>
      </p:grpSpPr>
      <p:sp>
        <p:nvSpPr>
          <p:cNvPr id="76" name="Google Shape;76;p16"/>
          <p:cNvSpPr txBox="1"/>
          <p:nvPr/>
        </p:nvSpPr>
        <p:spPr>
          <a:xfrm>
            <a:off x="985075" y="1701275"/>
            <a:ext cx="7900500" cy="2308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To save the time invested </a:t>
            </a:r>
            <a:r>
              <a:rPr lang="en" sz="1200">
                <a:latin typeface="Spectral SemiBold"/>
                <a:ea typeface="Spectral SemiBold"/>
                <a:cs typeface="Spectral SemiBold"/>
                <a:sym typeface="Spectral SemiBold"/>
              </a:rPr>
              <a:t>in reading long texts manually.</a:t>
            </a:r>
            <a:endParaRPr sz="1200">
              <a:latin typeface="Spectral SemiBold"/>
              <a:ea typeface="Spectral SemiBold"/>
              <a:cs typeface="Spectral SemiBold"/>
              <a:sym typeface="Spectral SemiBold"/>
            </a:endParaRPr>
          </a:p>
          <a:p>
            <a:pPr indent="-304800" lvl="0" marL="457200" rtl="0" algn="l">
              <a:lnSpc>
                <a:spcPct val="150000"/>
              </a:lnSpc>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To perform the sentiment analysis using different approaches to check the accuracy</a:t>
            </a:r>
            <a:endParaRPr sz="1200">
              <a:latin typeface="Spectral SemiBold"/>
              <a:ea typeface="Spectral SemiBold"/>
              <a:cs typeface="Spectral SemiBold"/>
              <a:sym typeface="Spectral SemiBold"/>
            </a:endParaRPr>
          </a:p>
          <a:p>
            <a:pPr indent="-304800" lvl="0" marL="457200" rtl="0" algn="l">
              <a:lnSpc>
                <a:spcPct val="150000"/>
              </a:lnSpc>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To perform feature </a:t>
            </a:r>
            <a:r>
              <a:rPr lang="en" sz="1200">
                <a:latin typeface="Spectral SemiBold"/>
                <a:ea typeface="Spectral SemiBold"/>
                <a:cs typeface="Spectral SemiBold"/>
                <a:sym typeface="Spectral SemiBold"/>
              </a:rPr>
              <a:t>engineering</a:t>
            </a:r>
            <a:r>
              <a:rPr lang="en" sz="1200">
                <a:latin typeface="Spectral SemiBold"/>
                <a:ea typeface="Spectral SemiBold"/>
                <a:cs typeface="Spectral SemiBold"/>
                <a:sym typeface="Spectral SemiBold"/>
              </a:rPr>
              <a:t> using heuristic approach</a:t>
            </a:r>
            <a:endParaRPr sz="1200">
              <a:latin typeface="Spectral SemiBold"/>
              <a:ea typeface="Spectral SemiBold"/>
              <a:cs typeface="Spectral SemiBold"/>
              <a:sym typeface="Spectral SemiBold"/>
            </a:endParaRPr>
          </a:p>
          <a:p>
            <a:pPr indent="-304800" lvl="0" marL="457200" rtl="0" algn="l">
              <a:lnSpc>
                <a:spcPct val="150000"/>
              </a:lnSpc>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To perform feature engineering using machine learning approach</a:t>
            </a:r>
            <a:endParaRPr sz="1200">
              <a:latin typeface="Spectral SemiBold"/>
              <a:ea typeface="Spectral SemiBold"/>
              <a:cs typeface="Spectral SemiBold"/>
              <a:sym typeface="Spectral SemiBold"/>
            </a:endParaRPr>
          </a:p>
          <a:p>
            <a:pPr indent="-304800" lvl="0" marL="457200" rtl="0" algn="l">
              <a:lnSpc>
                <a:spcPct val="150000"/>
              </a:lnSpc>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To apply various </a:t>
            </a:r>
            <a:r>
              <a:rPr lang="en" sz="1200">
                <a:latin typeface="Spectral SemiBold"/>
                <a:ea typeface="Spectral SemiBold"/>
                <a:cs typeface="Spectral SemiBold"/>
                <a:sym typeface="Spectral SemiBold"/>
              </a:rPr>
              <a:t>classification</a:t>
            </a:r>
            <a:r>
              <a:rPr lang="en" sz="1200">
                <a:latin typeface="Spectral SemiBold"/>
                <a:ea typeface="Spectral SemiBold"/>
                <a:cs typeface="Spectral SemiBold"/>
                <a:sym typeface="Spectral SemiBold"/>
              </a:rPr>
              <a:t> algorithms and compare accuracy and robustness</a:t>
            </a:r>
            <a:endParaRPr sz="1200">
              <a:latin typeface="Spectral SemiBold"/>
              <a:ea typeface="Spectral SemiBold"/>
              <a:cs typeface="Spectral SemiBold"/>
              <a:sym typeface="Spectral SemiBold"/>
            </a:endParaRPr>
          </a:p>
          <a:p>
            <a:pPr indent="-304800" lvl="0" marL="457200" rtl="0" algn="l">
              <a:lnSpc>
                <a:spcPct val="150000"/>
              </a:lnSpc>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To increase accuracy using ensemble machine learning techniques</a:t>
            </a:r>
            <a:endParaRPr sz="1200">
              <a:latin typeface="Spectral SemiBold"/>
              <a:ea typeface="Spectral SemiBold"/>
              <a:cs typeface="Spectral SemiBold"/>
              <a:sym typeface="Spectral SemiBold"/>
            </a:endParaRPr>
          </a:p>
          <a:p>
            <a:pPr indent="-304800" lvl="0" marL="457200" rtl="0" algn="l">
              <a:lnSpc>
                <a:spcPct val="150000"/>
              </a:lnSpc>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To automate the sentiment analysis for product analysis based on customer reviews</a:t>
            </a:r>
            <a:endParaRPr sz="1200">
              <a:latin typeface="Spectral SemiBold"/>
              <a:ea typeface="Spectral SemiBold"/>
              <a:cs typeface="Spectral SemiBold"/>
              <a:sym typeface="Spectral SemiBold"/>
            </a:endParaRPr>
          </a:p>
          <a:p>
            <a:pPr indent="-304800" lvl="0" marL="457200" rtl="0" algn="l">
              <a:lnSpc>
                <a:spcPct val="150000"/>
              </a:lnSpc>
              <a:spcBef>
                <a:spcPts val="0"/>
              </a:spcBef>
              <a:spcAft>
                <a:spcPts val="0"/>
              </a:spcAft>
              <a:buSzPts val="1200"/>
              <a:buFont typeface="Spectral SemiBold"/>
              <a:buChar char="●"/>
            </a:pPr>
            <a:r>
              <a:rPr lang="en" sz="1200">
                <a:latin typeface="Spectral SemiBold"/>
                <a:ea typeface="Spectral SemiBold"/>
                <a:cs typeface="Spectral SemiBold"/>
                <a:sym typeface="Spectral SemiBold"/>
              </a:rPr>
              <a:t>Deploy the created model.</a:t>
            </a:r>
            <a:endParaRPr sz="1200">
              <a:latin typeface="Spectral SemiBold"/>
              <a:ea typeface="Spectral SemiBold"/>
              <a:cs typeface="Spectral SemiBold"/>
              <a:sym typeface="Spectral SemiBold"/>
            </a:endParaRPr>
          </a:p>
        </p:txBody>
      </p:sp>
      <p:sp>
        <p:nvSpPr>
          <p:cNvPr id="77" name="Google Shape;77;p16"/>
          <p:cNvSpPr/>
          <p:nvPr/>
        </p:nvSpPr>
        <p:spPr>
          <a:xfrm>
            <a:off x="864075" y="442513"/>
            <a:ext cx="2352779" cy="752874"/>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374151"/>
                </a:solidFill>
                <a:latin typeface="Arial"/>
              </a:rPr>
              <a:t>Objectives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0" name="Shape 480"/>
        <p:cNvGrpSpPr/>
        <p:nvPr/>
      </p:nvGrpSpPr>
      <p:grpSpPr>
        <a:xfrm>
          <a:off x="0" y="0"/>
          <a:ext cx="0" cy="0"/>
          <a:chOff x="0" y="0"/>
          <a:chExt cx="0" cy="0"/>
        </a:xfrm>
      </p:grpSpPr>
      <p:graphicFrame>
        <p:nvGraphicFramePr>
          <p:cNvPr id="481" name="Google Shape;481;p52"/>
          <p:cNvGraphicFramePr/>
          <p:nvPr/>
        </p:nvGraphicFramePr>
        <p:xfrm>
          <a:off x="327100" y="557675"/>
          <a:ext cx="3000000" cy="3000000"/>
        </p:xfrm>
        <a:graphic>
          <a:graphicData uri="http://schemas.openxmlformats.org/drawingml/2006/table">
            <a:tbl>
              <a:tblPr>
                <a:noFill/>
                <a:tableStyleId>{1F7C2143-8C48-4C4D-BEAF-79BAD05ED00D}</a:tableStyleId>
              </a:tblPr>
              <a:tblGrid>
                <a:gridCol w="3000250"/>
                <a:gridCol w="2783550"/>
                <a:gridCol w="1517250"/>
                <a:gridCol w="1357600"/>
              </a:tblGrid>
              <a:tr h="44487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Algorithm</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lnSpc>
                          <a:spcPct val="100000"/>
                        </a:lnSpc>
                        <a:spcBef>
                          <a:spcPts val="0"/>
                        </a:spcBef>
                        <a:spcAft>
                          <a:spcPts val="0"/>
                        </a:spcAft>
                        <a:buNone/>
                      </a:pPr>
                      <a:r>
                        <a:rPr lang="en" sz="1200">
                          <a:latin typeface="Spectral SemiBold"/>
                          <a:ea typeface="Spectral SemiBold"/>
                          <a:cs typeface="Spectral SemiBold"/>
                          <a:sym typeface="Spectral SemiBold"/>
                        </a:rPr>
                        <a:t>Testing Accuracy-CV-TFIDF</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lnSpc>
                          <a:spcPct val="100000"/>
                        </a:lnSpc>
                        <a:spcBef>
                          <a:spcPts val="0"/>
                        </a:spcBef>
                        <a:spcAft>
                          <a:spcPts val="0"/>
                        </a:spcAft>
                        <a:buNone/>
                      </a:pPr>
                      <a:r>
                        <a:rPr lang="en" sz="1200">
                          <a:latin typeface="Spectral SemiBold"/>
                          <a:ea typeface="Spectral SemiBold"/>
                          <a:cs typeface="Spectral SemiBold"/>
                          <a:sym typeface="Spectral SemiBold"/>
                        </a:rPr>
                        <a:t>Recall-CV-TFIDF</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r">
                        <a:lnSpc>
                          <a:spcPct val="100000"/>
                        </a:lnSpc>
                        <a:spcBef>
                          <a:spcPts val="0"/>
                        </a:spcBef>
                        <a:spcAft>
                          <a:spcPts val="0"/>
                        </a:spcAft>
                        <a:buNone/>
                      </a:pPr>
                      <a:r>
                        <a:rPr lang="en" sz="1200">
                          <a:latin typeface="Spectral SemiBold"/>
                          <a:ea typeface="Spectral SemiBold"/>
                          <a:cs typeface="Spectral SemiBold"/>
                          <a:sym typeface="Spectral SemiBold"/>
                        </a:rPr>
                        <a:t>MCC-CV-TFIDF</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r>
              <a:tr h="31817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Logistic Regression</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0.9053</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0.8964</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0.8108</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817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Random Forest Classifier</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0.8425</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0.8327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0.6852</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817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AdaBoost Classifier</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0.7795</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0.7771</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0.559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817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Bernoulli Naive Bayes</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0.8545</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0.8826</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0.7109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817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Multinomial Naive Bayes</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0.8593</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0.9007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0.7226</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817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SVC</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0.9007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0.8989</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0.8013</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8175">
                <a:tc>
                  <a:txBody>
                    <a:bodyPr/>
                    <a:lstStyle/>
                    <a:p>
                      <a:pPr indent="0" lvl="0" marL="0" rtl="0" algn="l">
                        <a:lnSpc>
                          <a:spcPct val="100000"/>
                        </a:lnSpc>
                        <a:spcBef>
                          <a:spcPts val="0"/>
                        </a:spcBef>
                        <a:spcAft>
                          <a:spcPts val="0"/>
                        </a:spcAft>
                        <a:buNone/>
                      </a:pPr>
                      <a:r>
                        <a:rPr lang="en" sz="1200">
                          <a:latin typeface="Spectral SemiBold"/>
                          <a:ea typeface="Spectral SemiBold"/>
                          <a:cs typeface="Spectral SemiBold"/>
                          <a:sym typeface="Spectral SemiBold"/>
                        </a:rPr>
                        <a:t>XGBoost</a:t>
                      </a:r>
                      <a:endParaRPr sz="1200">
                        <a:latin typeface="Spectral SemiBold"/>
                        <a:ea typeface="Spectral SemiBold"/>
                        <a:cs typeface="Spectral SemiBold"/>
                        <a:sym typeface="Spectral SemiBol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0.8637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0.8517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00000"/>
                        </a:lnSpc>
                        <a:spcBef>
                          <a:spcPts val="0"/>
                        </a:spcBef>
                        <a:spcAft>
                          <a:spcPts val="0"/>
                        </a:spcAft>
                        <a:buNone/>
                      </a:pPr>
                      <a:r>
                        <a:rPr lang="en" sz="1200"/>
                        <a:t>0.7277</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482" name="Google Shape;482;p52"/>
          <p:cNvSpPr txBox="1"/>
          <p:nvPr/>
        </p:nvSpPr>
        <p:spPr>
          <a:xfrm>
            <a:off x="1891038" y="3836975"/>
            <a:ext cx="5361900" cy="4002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pectral"/>
                <a:ea typeface="Spectral"/>
                <a:cs typeface="Spectral"/>
                <a:sym typeface="Spectral"/>
              </a:rPr>
              <a:t>Highest Accuracy &amp; MCC is achieved by Logistic Regression </a:t>
            </a:r>
            <a:endParaRPr b="1">
              <a:latin typeface="Spectral"/>
              <a:ea typeface="Spectral"/>
              <a:cs typeface="Spectral"/>
              <a:sym typeface="Spectr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6" name="Shape 486"/>
        <p:cNvGrpSpPr/>
        <p:nvPr/>
      </p:nvGrpSpPr>
      <p:grpSpPr>
        <a:xfrm>
          <a:off x="0" y="0"/>
          <a:ext cx="0" cy="0"/>
          <a:chOff x="0" y="0"/>
          <a:chExt cx="0" cy="0"/>
        </a:xfrm>
      </p:grpSpPr>
      <p:sp>
        <p:nvSpPr>
          <p:cNvPr id="487" name="Google Shape;487;p53"/>
          <p:cNvSpPr txBox="1"/>
          <p:nvPr/>
        </p:nvSpPr>
        <p:spPr>
          <a:xfrm>
            <a:off x="97150" y="96600"/>
            <a:ext cx="3788400" cy="490200"/>
          </a:xfrm>
          <a:prstGeom prst="rect">
            <a:avLst/>
          </a:prstGeom>
          <a:gradFill>
            <a:gsLst>
              <a:gs pos="0">
                <a:srgbClr val="032146"/>
              </a:gs>
              <a:gs pos="100000">
                <a:srgbClr val="73737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Stacking Classifiers</a:t>
            </a:r>
            <a:endParaRPr sz="2400">
              <a:solidFill>
                <a:schemeClr val="dk1"/>
              </a:solidFill>
            </a:endParaRPr>
          </a:p>
        </p:txBody>
      </p:sp>
      <p:sp>
        <p:nvSpPr>
          <p:cNvPr id="488" name="Google Shape;488;p53"/>
          <p:cNvSpPr txBox="1"/>
          <p:nvPr/>
        </p:nvSpPr>
        <p:spPr>
          <a:xfrm>
            <a:off x="433275" y="985375"/>
            <a:ext cx="7771200" cy="3121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Stacking Classifiers, is an ensemble learning technique that combines multiple individual classifiers to improve predictive performance. It leverages the idea that different classifiers may excel in different regions of the feature space or on different subsets of the data.</a:t>
            </a:r>
            <a:endParaRPr sz="1200">
              <a:solidFill>
                <a:schemeClr val="lt1"/>
              </a:solidFill>
              <a:latin typeface="Spectral SemiBold"/>
              <a:ea typeface="Spectral SemiBold"/>
              <a:cs typeface="Spectral SemiBold"/>
              <a:sym typeface="Spectral SemiBold"/>
            </a:endParaRPr>
          </a:p>
          <a:p>
            <a:pPr indent="-304800" lvl="0" marL="457200" rtl="0" algn="l">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The basic idea behind stacking is to train several diverse base classifiers on the same dataset. Instead of making predictions individually, the outputs of these base classifiers serve as inputs to a higher-level meta-classifier. The meta-classifier learns to combine the predictions of the base classifiers and produce the final prediction.</a:t>
            </a:r>
            <a:endParaRPr sz="1200">
              <a:solidFill>
                <a:schemeClr val="lt1"/>
              </a:solidFill>
              <a:latin typeface="Spectral SemiBold"/>
              <a:ea typeface="Spectral SemiBold"/>
              <a:cs typeface="Spectral SemiBold"/>
              <a:sym typeface="Spectral SemiBold"/>
            </a:endParaRPr>
          </a:p>
          <a:p>
            <a:pPr indent="0" lvl="0" marL="457200" rtl="0" algn="l">
              <a:spcBef>
                <a:spcPts val="0"/>
              </a:spcBef>
              <a:spcAft>
                <a:spcPts val="0"/>
              </a:spcAft>
              <a:buNone/>
            </a:pPr>
            <a:r>
              <a:t/>
            </a:r>
            <a:endParaRPr sz="1200">
              <a:solidFill>
                <a:schemeClr val="lt1"/>
              </a:solidFill>
              <a:latin typeface="Spectral SemiBold"/>
              <a:ea typeface="Spectral SemiBold"/>
              <a:cs typeface="Spectral SemiBold"/>
              <a:sym typeface="Spectral SemiBold"/>
            </a:endParaRPr>
          </a:p>
          <a:p>
            <a:pPr indent="0" lvl="0" marL="0" rtl="0" algn="l">
              <a:lnSpc>
                <a:spcPct val="115000"/>
              </a:lnSpc>
              <a:spcBef>
                <a:spcPts val="0"/>
              </a:spcBef>
              <a:spcAft>
                <a:spcPts val="0"/>
              </a:spcAft>
              <a:buNone/>
            </a:pPr>
            <a:r>
              <a:rPr lang="en" sz="1200">
                <a:solidFill>
                  <a:schemeClr val="lt1"/>
                </a:solidFill>
                <a:latin typeface="Spectral SemiBold"/>
                <a:ea typeface="Spectral SemiBold"/>
                <a:cs typeface="Spectral SemiBold"/>
                <a:sym typeface="Spectral SemiBold"/>
              </a:rPr>
              <a:t>Stacking typically involves two or more layers:</a:t>
            </a:r>
            <a:endParaRPr sz="1200">
              <a:solidFill>
                <a:schemeClr val="lt1"/>
              </a:solidFill>
              <a:latin typeface="Spectral SemiBold"/>
              <a:ea typeface="Spectral SemiBold"/>
              <a:cs typeface="Spectral SemiBold"/>
              <a:sym typeface="Spectral SemiBold"/>
            </a:endParaRPr>
          </a:p>
          <a:p>
            <a:pPr indent="0" lvl="0" marL="0" rtl="0" algn="l">
              <a:lnSpc>
                <a:spcPct val="115000"/>
              </a:lnSpc>
              <a:spcBef>
                <a:spcPts val="0"/>
              </a:spcBef>
              <a:spcAft>
                <a:spcPts val="0"/>
              </a:spcAft>
              <a:buNone/>
            </a:pPr>
            <a:r>
              <a:t/>
            </a:r>
            <a:endParaRPr sz="1200">
              <a:solidFill>
                <a:schemeClr val="lt1"/>
              </a:solidFill>
              <a:latin typeface="Spectral SemiBold"/>
              <a:ea typeface="Spectral SemiBold"/>
              <a:cs typeface="Spectral SemiBold"/>
              <a:sym typeface="Spectral SemiBold"/>
            </a:endParaRPr>
          </a:p>
          <a:p>
            <a:pPr indent="-304800" lvl="0" marL="457200" rtl="0" algn="l">
              <a:lnSpc>
                <a:spcPct val="115000"/>
              </a:lnSpc>
              <a:spcBef>
                <a:spcPts val="0"/>
              </a:spcBef>
              <a:spcAft>
                <a:spcPts val="0"/>
              </a:spcAft>
              <a:buClr>
                <a:schemeClr val="lt1"/>
              </a:buClr>
              <a:buSzPts val="1200"/>
              <a:buFont typeface="Spectral SemiBold"/>
              <a:buChar char="●"/>
            </a:pPr>
            <a:r>
              <a:rPr lang="en" sz="1200" u="sng">
                <a:solidFill>
                  <a:schemeClr val="lt1"/>
                </a:solidFill>
                <a:latin typeface="Spectral SemiBold"/>
                <a:ea typeface="Spectral SemiBold"/>
                <a:cs typeface="Spectral SemiBold"/>
                <a:sym typeface="Spectral SemiBold"/>
              </a:rPr>
              <a:t>Base Classifiers</a:t>
            </a:r>
            <a:r>
              <a:rPr lang="en" sz="1200">
                <a:solidFill>
                  <a:schemeClr val="lt1"/>
                </a:solidFill>
                <a:latin typeface="Spectral SemiBold"/>
                <a:ea typeface="Spectral SemiBold"/>
                <a:cs typeface="Spectral SemiBold"/>
                <a:sym typeface="Spectral SemiBold"/>
              </a:rPr>
              <a:t>: </a:t>
            </a:r>
            <a:r>
              <a:rPr lang="en" sz="1200">
                <a:solidFill>
                  <a:schemeClr val="lt1"/>
                </a:solidFill>
                <a:latin typeface="Spectral"/>
                <a:ea typeface="Spectral"/>
                <a:cs typeface="Spectral"/>
                <a:sym typeface="Spectral"/>
              </a:rPr>
              <a:t>Multiple base classifiers are trained on the same training set independently. Each base classifier may utilize different algorithms or have different hyperparameter settings.</a:t>
            </a:r>
            <a:endParaRPr sz="1200">
              <a:solidFill>
                <a:schemeClr val="lt1"/>
              </a:solidFill>
              <a:latin typeface="Spectral"/>
              <a:ea typeface="Spectral"/>
              <a:cs typeface="Spectral"/>
              <a:sym typeface="Spectral"/>
            </a:endParaRPr>
          </a:p>
          <a:p>
            <a:pPr indent="0" lvl="0" marL="457200" rtl="0" algn="l">
              <a:lnSpc>
                <a:spcPct val="115000"/>
              </a:lnSpc>
              <a:spcBef>
                <a:spcPts val="0"/>
              </a:spcBef>
              <a:spcAft>
                <a:spcPts val="0"/>
              </a:spcAft>
              <a:buNone/>
            </a:pPr>
            <a:r>
              <a:t/>
            </a:r>
            <a:endParaRPr sz="1200">
              <a:solidFill>
                <a:schemeClr val="lt1"/>
              </a:solidFill>
              <a:latin typeface="Spectral"/>
              <a:ea typeface="Spectral"/>
              <a:cs typeface="Spectral"/>
              <a:sym typeface="Spectral"/>
            </a:endParaRPr>
          </a:p>
          <a:p>
            <a:pPr indent="-304800" lvl="0" marL="457200" rtl="0" algn="l">
              <a:lnSpc>
                <a:spcPct val="115000"/>
              </a:lnSpc>
              <a:spcBef>
                <a:spcPts val="0"/>
              </a:spcBef>
              <a:spcAft>
                <a:spcPts val="0"/>
              </a:spcAft>
              <a:buClr>
                <a:schemeClr val="lt1"/>
              </a:buClr>
              <a:buSzPts val="1200"/>
              <a:buFont typeface="Spectral SemiBold"/>
              <a:buChar char="●"/>
            </a:pPr>
            <a:r>
              <a:rPr lang="en" sz="1200" u="sng">
                <a:solidFill>
                  <a:schemeClr val="lt1"/>
                </a:solidFill>
                <a:latin typeface="Spectral SemiBold"/>
                <a:ea typeface="Spectral SemiBold"/>
                <a:cs typeface="Spectral SemiBold"/>
                <a:sym typeface="Spectral SemiBold"/>
              </a:rPr>
              <a:t>Meta-Classifier</a:t>
            </a:r>
            <a:r>
              <a:rPr lang="en" sz="1200">
                <a:solidFill>
                  <a:schemeClr val="lt1"/>
                </a:solidFill>
                <a:latin typeface="Spectral SemiBold"/>
                <a:ea typeface="Spectral SemiBold"/>
                <a:cs typeface="Spectral SemiBold"/>
                <a:sym typeface="Spectral SemiBold"/>
              </a:rPr>
              <a:t>: </a:t>
            </a:r>
            <a:r>
              <a:rPr lang="en" sz="1200">
                <a:solidFill>
                  <a:schemeClr val="lt1"/>
                </a:solidFill>
                <a:latin typeface="Spectral"/>
                <a:ea typeface="Spectral"/>
                <a:cs typeface="Spectral"/>
                <a:sym typeface="Spectral"/>
              </a:rPr>
              <a:t>A meta-classifier is trained on the predictions of the base classifiers. The meta-classifier takes these predictions as input features and learns to make the final prediction.</a:t>
            </a:r>
            <a:endParaRPr sz="1200">
              <a:solidFill>
                <a:srgbClr val="374151"/>
              </a:solidFill>
              <a:highlight>
                <a:srgbClr val="F7F7F8"/>
              </a:highlight>
              <a:latin typeface="Spectral"/>
              <a:ea typeface="Spectral"/>
              <a:cs typeface="Spectral"/>
              <a:sym typeface="Spectr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2" name="Shape 492"/>
        <p:cNvGrpSpPr/>
        <p:nvPr/>
      </p:nvGrpSpPr>
      <p:grpSpPr>
        <a:xfrm>
          <a:off x="0" y="0"/>
          <a:ext cx="0" cy="0"/>
          <a:chOff x="0" y="0"/>
          <a:chExt cx="0" cy="0"/>
        </a:xfrm>
      </p:grpSpPr>
      <p:sp>
        <p:nvSpPr>
          <p:cNvPr id="493" name="Google Shape;493;p54"/>
          <p:cNvSpPr/>
          <p:nvPr/>
        </p:nvSpPr>
        <p:spPr>
          <a:xfrm>
            <a:off x="810675" y="244575"/>
            <a:ext cx="4527900" cy="419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4"/>
          <p:cNvSpPr/>
          <p:nvPr/>
        </p:nvSpPr>
        <p:spPr>
          <a:xfrm>
            <a:off x="1140023" y="416157"/>
            <a:ext cx="2052000" cy="1779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4"/>
          <p:cNvSpPr/>
          <p:nvPr/>
        </p:nvSpPr>
        <p:spPr>
          <a:xfrm>
            <a:off x="1446917" y="808854"/>
            <a:ext cx="1998900" cy="16947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4"/>
          <p:cNvSpPr/>
          <p:nvPr/>
        </p:nvSpPr>
        <p:spPr>
          <a:xfrm>
            <a:off x="1810822" y="1170764"/>
            <a:ext cx="2052000" cy="17790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4"/>
          <p:cNvSpPr/>
          <p:nvPr/>
        </p:nvSpPr>
        <p:spPr>
          <a:xfrm>
            <a:off x="2194146" y="1563461"/>
            <a:ext cx="1998900" cy="1779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4"/>
          <p:cNvSpPr/>
          <p:nvPr/>
        </p:nvSpPr>
        <p:spPr>
          <a:xfrm>
            <a:off x="2632709" y="2048093"/>
            <a:ext cx="2052000" cy="17790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4"/>
          <p:cNvSpPr/>
          <p:nvPr/>
        </p:nvSpPr>
        <p:spPr>
          <a:xfrm>
            <a:off x="3056249" y="2488260"/>
            <a:ext cx="1998900" cy="16947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4"/>
          <p:cNvSpPr txBox="1"/>
          <p:nvPr/>
        </p:nvSpPr>
        <p:spPr>
          <a:xfrm>
            <a:off x="1393632" y="449904"/>
            <a:ext cx="157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Nunito"/>
                <a:ea typeface="Nunito"/>
                <a:cs typeface="Nunito"/>
                <a:sym typeface="Nunito"/>
              </a:rPr>
              <a:t>Random Forest</a:t>
            </a:r>
            <a:endParaRPr b="1" sz="1200">
              <a:latin typeface="Nunito"/>
              <a:ea typeface="Nunito"/>
              <a:cs typeface="Nunito"/>
              <a:sym typeface="Nunito"/>
            </a:endParaRPr>
          </a:p>
        </p:txBody>
      </p:sp>
      <p:sp>
        <p:nvSpPr>
          <p:cNvPr id="501" name="Google Shape;501;p54"/>
          <p:cNvSpPr txBox="1"/>
          <p:nvPr/>
        </p:nvSpPr>
        <p:spPr>
          <a:xfrm>
            <a:off x="1559077" y="808854"/>
            <a:ext cx="180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Nunito"/>
                <a:ea typeface="Nunito"/>
                <a:cs typeface="Nunito"/>
                <a:sym typeface="Nunito"/>
              </a:rPr>
              <a:t>AdaBoost Classifier</a:t>
            </a:r>
            <a:endParaRPr b="1" sz="1200">
              <a:latin typeface="Nunito"/>
              <a:ea typeface="Nunito"/>
              <a:cs typeface="Nunito"/>
              <a:sym typeface="Nunito"/>
            </a:endParaRPr>
          </a:p>
        </p:txBody>
      </p:sp>
      <p:sp>
        <p:nvSpPr>
          <p:cNvPr id="502" name="Google Shape;502;p54"/>
          <p:cNvSpPr txBox="1"/>
          <p:nvPr/>
        </p:nvSpPr>
        <p:spPr>
          <a:xfrm>
            <a:off x="1932300" y="1248999"/>
            <a:ext cx="1809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Nunito"/>
                <a:ea typeface="Nunito"/>
                <a:cs typeface="Nunito"/>
                <a:sym typeface="Nunito"/>
              </a:rPr>
              <a:t>SVC</a:t>
            </a:r>
            <a:endParaRPr b="1" sz="1200">
              <a:latin typeface="Nunito"/>
              <a:ea typeface="Nunito"/>
              <a:cs typeface="Nunito"/>
              <a:sym typeface="Nunito"/>
            </a:endParaRPr>
          </a:p>
        </p:txBody>
      </p:sp>
      <p:sp>
        <p:nvSpPr>
          <p:cNvPr id="503" name="Google Shape;503;p54"/>
          <p:cNvSpPr txBox="1"/>
          <p:nvPr/>
        </p:nvSpPr>
        <p:spPr>
          <a:xfrm>
            <a:off x="2019275" y="1638550"/>
            <a:ext cx="2446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Nunito"/>
                <a:ea typeface="Nunito"/>
                <a:cs typeface="Nunito"/>
                <a:sym typeface="Nunito"/>
              </a:rPr>
              <a:t>Naive Bayes Classifiers</a:t>
            </a:r>
            <a:endParaRPr b="1" sz="1200">
              <a:latin typeface="Nunito"/>
              <a:ea typeface="Nunito"/>
              <a:cs typeface="Nunito"/>
              <a:sym typeface="Nunito"/>
            </a:endParaRPr>
          </a:p>
        </p:txBody>
      </p:sp>
      <p:sp>
        <p:nvSpPr>
          <p:cNvPr id="504" name="Google Shape;504;p54"/>
          <p:cNvSpPr txBox="1"/>
          <p:nvPr/>
        </p:nvSpPr>
        <p:spPr>
          <a:xfrm>
            <a:off x="2562809" y="2063399"/>
            <a:ext cx="205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Nunito"/>
                <a:ea typeface="Nunito"/>
                <a:cs typeface="Nunito"/>
                <a:sym typeface="Nunito"/>
              </a:rPr>
              <a:t>XGBoost</a:t>
            </a:r>
            <a:endParaRPr b="1" sz="1200">
              <a:latin typeface="Nunito"/>
              <a:ea typeface="Nunito"/>
              <a:cs typeface="Nunito"/>
              <a:sym typeface="Nunito"/>
            </a:endParaRPr>
          </a:p>
        </p:txBody>
      </p:sp>
      <p:sp>
        <p:nvSpPr>
          <p:cNvPr id="505" name="Google Shape;505;p54"/>
          <p:cNvSpPr txBox="1"/>
          <p:nvPr/>
        </p:nvSpPr>
        <p:spPr>
          <a:xfrm>
            <a:off x="3056249" y="2877809"/>
            <a:ext cx="205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Nunito"/>
                <a:ea typeface="Nunito"/>
                <a:cs typeface="Nunito"/>
                <a:sym typeface="Nunito"/>
              </a:rPr>
              <a:t>Logistic Regression</a:t>
            </a:r>
            <a:endParaRPr b="1" sz="1200">
              <a:latin typeface="Nunito"/>
              <a:ea typeface="Nunito"/>
              <a:cs typeface="Nunito"/>
              <a:sym typeface="Nunito"/>
            </a:endParaRPr>
          </a:p>
        </p:txBody>
      </p:sp>
      <p:sp>
        <p:nvSpPr>
          <p:cNvPr id="506" name="Google Shape;506;p54"/>
          <p:cNvSpPr/>
          <p:nvPr/>
        </p:nvSpPr>
        <p:spPr>
          <a:xfrm>
            <a:off x="5999426" y="1057325"/>
            <a:ext cx="2794800" cy="250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4"/>
          <p:cNvSpPr/>
          <p:nvPr/>
        </p:nvSpPr>
        <p:spPr>
          <a:xfrm>
            <a:off x="6492241" y="1419303"/>
            <a:ext cx="1809000" cy="14601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4"/>
          <p:cNvSpPr txBox="1"/>
          <p:nvPr/>
        </p:nvSpPr>
        <p:spPr>
          <a:xfrm>
            <a:off x="6492241" y="1880861"/>
            <a:ext cx="180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SVC</a:t>
            </a:r>
            <a:endParaRPr b="1">
              <a:latin typeface="Nunito"/>
              <a:ea typeface="Nunito"/>
              <a:cs typeface="Nunito"/>
              <a:sym typeface="Nunito"/>
            </a:endParaRPr>
          </a:p>
        </p:txBody>
      </p:sp>
      <p:sp>
        <p:nvSpPr>
          <p:cNvPr id="509" name="Google Shape;509;p54"/>
          <p:cNvSpPr txBox="1"/>
          <p:nvPr/>
        </p:nvSpPr>
        <p:spPr>
          <a:xfrm>
            <a:off x="5986750" y="592025"/>
            <a:ext cx="2820000" cy="400200"/>
          </a:xfrm>
          <a:prstGeom prst="rect">
            <a:avLst/>
          </a:prstGeom>
          <a:solidFill>
            <a:srgbClr val="999999"/>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Meta - Learner</a:t>
            </a:r>
            <a:endParaRPr b="1">
              <a:latin typeface="Nunito"/>
              <a:ea typeface="Nunito"/>
              <a:cs typeface="Nunito"/>
              <a:sym typeface="Nunito"/>
            </a:endParaRPr>
          </a:p>
        </p:txBody>
      </p:sp>
      <p:cxnSp>
        <p:nvCxnSpPr>
          <p:cNvPr id="510" name="Google Shape;510;p54"/>
          <p:cNvCxnSpPr>
            <a:stCxn id="493" idx="3"/>
            <a:endCxn id="506" idx="1"/>
          </p:cNvCxnSpPr>
          <p:nvPr/>
        </p:nvCxnSpPr>
        <p:spPr>
          <a:xfrm flipH="1" rot="10800000">
            <a:off x="5338575" y="2312025"/>
            <a:ext cx="660900" cy="30600"/>
          </a:xfrm>
          <a:prstGeom prst="straightConnector1">
            <a:avLst/>
          </a:prstGeom>
          <a:noFill/>
          <a:ln cap="flat" cmpd="sng" w="38100">
            <a:solidFill>
              <a:schemeClr val="dk2"/>
            </a:solidFill>
            <a:prstDash val="solid"/>
            <a:round/>
            <a:headEnd len="med" w="med" type="none"/>
            <a:tailEnd len="med" w="med" type="triangle"/>
          </a:ln>
        </p:spPr>
      </p:cxnSp>
      <p:sp>
        <p:nvSpPr>
          <p:cNvPr id="511" name="Google Shape;511;p54"/>
          <p:cNvSpPr txBox="1"/>
          <p:nvPr/>
        </p:nvSpPr>
        <p:spPr>
          <a:xfrm>
            <a:off x="3741497" y="275003"/>
            <a:ext cx="15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Base- Learners</a:t>
            </a:r>
            <a:endParaRPr b="1">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5"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522775" y="288751"/>
            <a:ext cx="7667676" cy="2813425"/>
          </a:xfrm>
          <a:prstGeom prst="rect">
            <a:avLst/>
          </a:prstGeom>
          <a:noFill/>
          <a:ln cap="flat" cmpd="sng" w="9525">
            <a:solidFill>
              <a:schemeClr val="lt1"/>
            </a:solidFill>
            <a:prstDash val="solid"/>
            <a:round/>
            <a:headEnd len="sm" w="sm" type="none"/>
            <a:tailEnd len="sm" w="sm" type="none"/>
          </a:ln>
        </p:spPr>
      </p:pic>
      <p:sp>
        <p:nvSpPr>
          <p:cNvPr id="517" name="Google Shape;517;p55"/>
          <p:cNvSpPr txBox="1"/>
          <p:nvPr/>
        </p:nvSpPr>
        <p:spPr>
          <a:xfrm>
            <a:off x="327100" y="3417675"/>
            <a:ext cx="8478300" cy="4002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pectral"/>
                <a:ea typeface="Spectral"/>
                <a:cs typeface="Spectral"/>
                <a:sym typeface="Spectral"/>
              </a:rPr>
              <a:t>Stacking classifiers gave us the highest testing accuracy of 91.10%</a:t>
            </a:r>
            <a:r>
              <a:rPr b="1" lang="en">
                <a:latin typeface="Spectral"/>
                <a:ea typeface="Spectral"/>
                <a:cs typeface="Spectral"/>
                <a:sym typeface="Spectral"/>
              </a:rPr>
              <a:t>  and highest MCC score of 82.21%</a:t>
            </a:r>
            <a:endParaRPr b="1">
              <a:latin typeface="Spectral"/>
              <a:ea typeface="Spectral"/>
              <a:cs typeface="Spectral"/>
              <a:sym typeface="Spectr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4794250" y="842300"/>
            <a:ext cx="4255775" cy="3458876"/>
          </a:xfrm>
          <a:prstGeom prst="rect">
            <a:avLst/>
          </a:prstGeom>
          <a:noFill/>
          <a:ln>
            <a:noFill/>
          </a:ln>
        </p:spPr>
      </p:pic>
      <p:pic>
        <p:nvPicPr>
          <p:cNvPr id="523" name="Google Shape;523;p56"/>
          <p:cNvPicPr preferRelativeResize="0"/>
          <p:nvPr/>
        </p:nvPicPr>
        <p:blipFill>
          <a:blip r:embed="rId4">
            <a:alphaModFix/>
          </a:blip>
          <a:stretch>
            <a:fillRect/>
          </a:stretch>
        </p:blipFill>
        <p:spPr>
          <a:xfrm>
            <a:off x="163425" y="915488"/>
            <a:ext cx="4514974" cy="3312526"/>
          </a:xfrm>
          <a:prstGeom prst="rect">
            <a:avLst/>
          </a:prstGeom>
          <a:noFill/>
          <a:ln>
            <a:noFill/>
          </a:ln>
        </p:spPr>
      </p:pic>
      <p:sp>
        <p:nvSpPr>
          <p:cNvPr id="524" name="Google Shape;524;p56"/>
          <p:cNvSpPr/>
          <p:nvPr/>
        </p:nvSpPr>
        <p:spPr>
          <a:xfrm>
            <a:off x="163425" y="496175"/>
            <a:ext cx="2611007" cy="280924"/>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374151"/>
                </a:solidFill>
                <a:latin typeface="Arial"/>
              </a:rPr>
              <a:t>Amazon Model</a:t>
            </a:r>
          </a:p>
        </p:txBody>
      </p:sp>
      <p:sp>
        <p:nvSpPr>
          <p:cNvPr id="525" name="Google Shape;525;p56"/>
          <p:cNvSpPr/>
          <p:nvPr/>
        </p:nvSpPr>
        <p:spPr>
          <a:xfrm>
            <a:off x="4794250" y="461250"/>
            <a:ext cx="1963572" cy="237625"/>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374151"/>
                </a:solidFill>
                <a:latin typeface="Arial"/>
              </a:rPr>
              <a:t>IMDB Model</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9" name="Shape 529"/>
        <p:cNvGrpSpPr/>
        <p:nvPr/>
      </p:nvGrpSpPr>
      <p:grpSpPr>
        <a:xfrm>
          <a:off x="0" y="0"/>
          <a:ext cx="0" cy="0"/>
          <a:chOff x="0" y="0"/>
          <a:chExt cx="0" cy="0"/>
        </a:xfrm>
      </p:grpSpPr>
      <p:sp>
        <p:nvSpPr>
          <p:cNvPr id="530" name="Google Shape;530;p57"/>
          <p:cNvSpPr txBox="1"/>
          <p:nvPr/>
        </p:nvSpPr>
        <p:spPr>
          <a:xfrm>
            <a:off x="97150" y="77500"/>
            <a:ext cx="3313200" cy="446400"/>
          </a:xfrm>
          <a:prstGeom prst="rect">
            <a:avLst/>
          </a:prstGeom>
          <a:gradFill>
            <a:gsLst>
              <a:gs pos="0">
                <a:srgbClr val="032146"/>
              </a:gs>
              <a:gs pos="100000">
                <a:srgbClr val="73737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Real Time Analysis</a:t>
            </a:r>
            <a:endParaRPr sz="2400">
              <a:solidFill>
                <a:schemeClr val="dk1"/>
              </a:solidFill>
            </a:endParaRPr>
          </a:p>
        </p:txBody>
      </p:sp>
      <p:pic>
        <p:nvPicPr>
          <p:cNvPr id="531" name="Google Shape;531;p57"/>
          <p:cNvPicPr preferRelativeResize="0"/>
          <p:nvPr/>
        </p:nvPicPr>
        <p:blipFill>
          <a:blip r:embed="rId3">
            <a:alphaModFix/>
          </a:blip>
          <a:stretch>
            <a:fillRect/>
          </a:stretch>
        </p:blipFill>
        <p:spPr>
          <a:xfrm>
            <a:off x="97150" y="1329100"/>
            <a:ext cx="4047449" cy="2933850"/>
          </a:xfrm>
          <a:prstGeom prst="rect">
            <a:avLst/>
          </a:prstGeom>
          <a:noFill/>
          <a:ln cap="flat" cmpd="sng" w="9525">
            <a:solidFill>
              <a:schemeClr val="lt1"/>
            </a:solidFill>
            <a:prstDash val="solid"/>
            <a:round/>
            <a:headEnd len="sm" w="sm" type="none"/>
            <a:tailEnd len="sm" w="sm" type="none"/>
          </a:ln>
        </p:spPr>
      </p:pic>
      <p:pic>
        <p:nvPicPr>
          <p:cNvPr id="532" name="Google Shape;532;p57"/>
          <p:cNvPicPr preferRelativeResize="0"/>
          <p:nvPr/>
        </p:nvPicPr>
        <p:blipFill>
          <a:blip r:embed="rId4">
            <a:alphaModFix/>
          </a:blip>
          <a:stretch>
            <a:fillRect/>
          </a:stretch>
        </p:blipFill>
        <p:spPr>
          <a:xfrm>
            <a:off x="4520125" y="1301736"/>
            <a:ext cx="4129562" cy="2988575"/>
          </a:xfrm>
          <a:prstGeom prst="rect">
            <a:avLst/>
          </a:prstGeom>
          <a:noFill/>
          <a:ln cap="flat" cmpd="sng" w="9525">
            <a:solidFill>
              <a:schemeClr val="lt1"/>
            </a:solidFill>
            <a:prstDash val="solid"/>
            <a:round/>
            <a:headEnd len="sm" w="sm" type="none"/>
            <a:tailEnd len="sm" w="sm" type="none"/>
          </a:ln>
        </p:spPr>
      </p:pic>
      <p:sp>
        <p:nvSpPr>
          <p:cNvPr id="533" name="Google Shape;533;p57"/>
          <p:cNvSpPr txBox="1"/>
          <p:nvPr/>
        </p:nvSpPr>
        <p:spPr>
          <a:xfrm>
            <a:off x="97150" y="688050"/>
            <a:ext cx="2655300" cy="446400"/>
          </a:xfrm>
          <a:prstGeom prst="rect">
            <a:avLst/>
          </a:prstGeom>
          <a:solidFill>
            <a:srgbClr val="F1C23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pectral SemiBold"/>
                <a:ea typeface="Spectral SemiBold"/>
                <a:cs typeface="Spectral SemiBold"/>
                <a:sym typeface="Spectral SemiBold"/>
              </a:rPr>
              <a:t>IMDB Model</a:t>
            </a:r>
            <a:endParaRPr sz="1700">
              <a:latin typeface="Spectral SemiBold"/>
              <a:ea typeface="Spectral SemiBold"/>
              <a:cs typeface="Spectral SemiBold"/>
              <a:sym typeface="Spectral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7" name="Shape 537"/>
        <p:cNvGrpSpPr/>
        <p:nvPr/>
      </p:nvGrpSpPr>
      <p:grpSpPr>
        <a:xfrm>
          <a:off x="0" y="0"/>
          <a:ext cx="0" cy="0"/>
          <a:chOff x="0" y="0"/>
          <a:chExt cx="0" cy="0"/>
        </a:xfrm>
      </p:grpSpPr>
      <p:sp>
        <p:nvSpPr>
          <p:cNvPr id="538" name="Google Shape;538;p58"/>
          <p:cNvSpPr txBox="1"/>
          <p:nvPr/>
        </p:nvSpPr>
        <p:spPr>
          <a:xfrm>
            <a:off x="187950" y="135950"/>
            <a:ext cx="2655300" cy="446400"/>
          </a:xfrm>
          <a:prstGeom prst="rect">
            <a:avLst/>
          </a:prstGeom>
          <a:solidFill>
            <a:srgbClr val="F1C23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pectral SemiBold"/>
                <a:ea typeface="Spectral SemiBold"/>
                <a:cs typeface="Spectral SemiBold"/>
                <a:sym typeface="Spectral SemiBold"/>
              </a:rPr>
              <a:t>Amazon </a:t>
            </a:r>
            <a:r>
              <a:rPr lang="en" sz="1700">
                <a:latin typeface="Spectral SemiBold"/>
                <a:ea typeface="Spectral SemiBold"/>
                <a:cs typeface="Spectral SemiBold"/>
                <a:sym typeface="Spectral SemiBold"/>
              </a:rPr>
              <a:t>Model</a:t>
            </a:r>
            <a:endParaRPr sz="1700">
              <a:latin typeface="Spectral SemiBold"/>
              <a:ea typeface="Spectral SemiBold"/>
              <a:cs typeface="Spectral SemiBold"/>
              <a:sym typeface="Spectral SemiBold"/>
            </a:endParaRPr>
          </a:p>
        </p:txBody>
      </p:sp>
      <p:pic>
        <p:nvPicPr>
          <p:cNvPr id="539" name="Google Shape;539;p58"/>
          <p:cNvPicPr preferRelativeResize="0"/>
          <p:nvPr/>
        </p:nvPicPr>
        <p:blipFill>
          <a:blip r:embed="rId3">
            <a:alphaModFix/>
          </a:blip>
          <a:stretch>
            <a:fillRect/>
          </a:stretch>
        </p:blipFill>
        <p:spPr>
          <a:xfrm>
            <a:off x="4704800" y="789675"/>
            <a:ext cx="4288925" cy="3136375"/>
          </a:xfrm>
          <a:prstGeom prst="rect">
            <a:avLst/>
          </a:prstGeom>
          <a:noFill/>
          <a:ln cap="flat" cmpd="sng" w="9525">
            <a:solidFill>
              <a:schemeClr val="lt1"/>
            </a:solidFill>
            <a:prstDash val="solid"/>
            <a:round/>
            <a:headEnd len="sm" w="sm" type="none"/>
            <a:tailEnd len="sm" w="sm" type="none"/>
          </a:ln>
        </p:spPr>
      </p:pic>
      <p:pic>
        <p:nvPicPr>
          <p:cNvPr id="540" name="Google Shape;540;p58"/>
          <p:cNvPicPr preferRelativeResize="0"/>
          <p:nvPr/>
        </p:nvPicPr>
        <p:blipFill>
          <a:blip r:embed="rId4">
            <a:alphaModFix/>
          </a:blip>
          <a:stretch>
            <a:fillRect/>
          </a:stretch>
        </p:blipFill>
        <p:spPr>
          <a:xfrm>
            <a:off x="187950" y="789675"/>
            <a:ext cx="4446549" cy="313637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4" name="Shape 544"/>
        <p:cNvGrpSpPr/>
        <p:nvPr/>
      </p:nvGrpSpPr>
      <p:grpSpPr>
        <a:xfrm>
          <a:off x="0" y="0"/>
          <a:ext cx="0" cy="0"/>
          <a:chOff x="0" y="0"/>
          <a:chExt cx="0" cy="0"/>
        </a:xfrm>
      </p:grpSpPr>
      <p:pic>
        <p:nvPicPr>
          <p:cNvPr id="545" name="Google Shape;545;p59" title="Kapoor Gupta.mp4">
            <a:hlinkClick r:id="rId3"/>
          </p:cNvPr>
          <p:cNvPicPr preferRelativeResize="0"/>
          <p:nvPr/>
        </p:nvPicPr>
        <p:blipFill>
          <a:blip r:embed="rId4">
            <a:alphaModFix/>
          </a:blip>
          <a:stretch>
            <a:fillRect/>
          </a:stretch>
        </p:blipFill>
        <p:spPr>
          <a:xfrm>
            <a:off x="1691550" y="153850"/>
            <a:ext cx="6330500" cy="47478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0"/>
          <p:cNvSpPr/>
          <p:nvPr/>
        </p:nvSpPr>
        <p:spPr>
          <a:xfrm>
            <a:off x="1097200" y="1691200"/>
            <a:ext cx="7163153" cy="1229975"/>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chemeClr val="dk1"/>
                </a:solidFill>
                <a:latin typeface="Arial"/>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 name="Shape 81"/>
        <p:cNvGrpSpPr/>
        <p:nvPr/>
      </p:nvGrpSpPr>
      <p:grpSpPr>
        <a:xfrm>
          <a:off x="0" y="0"/>
          <a:ext cx="0" cy="0"/>
          <a:chOff x="0" y="0"/>
          <a:chExt cx="0" cy="0"/>
        </a:xfrm>
      </p:grpSpPr>
      <p:sp>
        <p:nvSpPr>
          <p:cNvPr id="82" name="Google Shape;82;p17"/>
          <p:cNvSpPr/>
          <p:nvPr/>
        </p:nvSpPr>
        <p:spPr>
          <a:xfrm>
            <a:off x="701675" y="672250"/>
            <a:ext cx="2958740" cy="743242"/>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374151"/>
                </a:solidFill>
                <a:latin typeface="Arial"/>
              </a:rPr>
              <a:t>Methodology</a:t>
            </a:r>
          </a:p>
        </p:txBody>
      </p:sp>
      <p:sp>
        <p:nvSpPr>
          <p:cNvPr id="83" name="Google Shape;83;p17"/>
          <p:cNvSpPr txBox="1"/>
          <p:nvPr/>
        </p:nvSpPr>
        <p:spPr>
          <a:xfrm>
            <a:off x="207900" y="2087775"/>
            <a:ext cx="8243400" cy="27366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The whole framework of this project is divided into different parts, from initial data collection to the final deployment is discussed below.</a:t>
            </a:r>
            <a:endParaRPr sz="1200">
              <a:solidFill>
                <a:schemeClr val="lt1"/>
              </a:solidFill>
              <a:latin typeface="Spectral SemiBold"/>
              <a:ea typeface="Spectral SemiBold"/>
              <a:cs typeface="Spectral SemiBold"/>
              <a:sym typeface="Spectral SemiBold"/>
            </a:endParaRPr>
          </a:p>
          <a:p>
            <a:pPr indent="-304800" lvl="0" marL="457200" rtl="0" algn="just">
              <a:lnSpc>
                <a:spcPct val="115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The crucial goal of this study is to synthesize and implement the Product Analyzer, which is an automated network for sentiment classification of customer reviews. The aim is to leverage natural language processing and cutting-edge ML techniques to accurately classify customer reviews into their true sentiment, thereby providing valuable insights into the overall sentiment of a product. </a:t>
            </a:r>
            <a:endParaRPr sz="1200">
              <a:solidFill>
                <a:schemeClr val="lt1"/>
              </a:solidFill>
              <a:latin typeface="Spectral SemiBold"/>
              <a:ea typeface="Spectral SemiBold"/>
              <a:cs typeface="Spectral SemiBold"/>
              <a:sym typeface="Spectral SemiBold"/>
            </a:endParaRPr>
          </a:p>
          <a:p>
            <a:pPr indent="-304800" lvl="0" marL="457200" rtl="0" algn="just">
              <a:lnSpc>
                <a:spcPct val="115000"/>
              </a:lnSpc>
              <a:spcBef>
                <a:spcPts val="0"/>
              </a:spcBef>
              <a:spcAft>
                <a:spcPts val="0"/>
              </a:spcAft>
              <a:buClr>
                <a:schemeClr val="lt1"/>
              </a:buClr>
              <a:buSzPts val="1200"/>
              <a:buFont typeface="Spectral SemiBold"/>
              <a:buChar char="●"/>
            </a:pPr>
            <a:r>
              <a:rPr lang="en" sz="1200">
                <a:solidFill>
                  <a:schemeClr val="lt1"/>
                </a:solidFill>
                <a:latin typeface="Spectral SemiBold"/>
                <a:ea typeface="Spectral SemiBold"/>
                <a:cs typeface="Spectral SemiBold"/>
                <a:sym typeface="Spectral SemiBold"/>
              </a:rPr>
              <a:t>The development of the product analyzer tool involved implementing the sentiment analysis model within a user-friendly software interface. The tool was designed to accept customer reviews as input and provide sentiment analysis outputs in real-time. Programming languages such as Python were used for the development, leveraging libraries and frameworks like scikit-learn, NLTK  and web scraping tools like BeautifulSoup.</a:t>
            </a:r>
            <a:endParaRPr sz="1200">
              <a:solidFill>
                <a:schemeClr val="lt1"/>
              </a:solidFill>
              <a:latin typeface="Spectral SemiBold"/>
              <a:ea typeface="Spectral SemiBold"/>
              <a:cs typeface="Spectral SemiBold"/>
              <a:sym typeface="Spectral SemiBold"/>
            </a:endParaRPr>
          </a:p>
          <a:p>
            <a:pPr indent="0" lvl="0" marL="0" rtl="0" algn="l">
              <a:spcBef>
                <a:spcPts val="0"/>
              </a:spcBef>
              <a:spcAft>
                <a:spcPts val="0"/>
              </a:spcAft>
              <a:buNone/>
            </a:pPr>
            <a:r>
              <a:t/>
            </a:r>
            <a:endParaRPr>
              <a:latin typeface="Spectral SemiBold"/>
              <a:ea typeface="Spectral SemiBold"/>
              <a:cs typeface="Spectral SemiBold"/>
              <a:sym typeface="Spectral SemiBold"/>
            </a:endParaRPr>
          </a:p>
        </p:txBody>
      </p:sp>
      <p:pic>
        <p:nvPicPr>
          <p:cNvPr id="84" name="Google Shape;84;p17"/>
          <p:cNvPicPr preferRelativeResize="0"/>
          <p:nvPr/>
        </p:nvPicPr>
        <p:blipFill>
          <a:blip r:embed="rId3">
            <a:alphaModFix/>
          </a:blip>
          <a:stretch>
            <a:fillRect/>
          </a:stretch>
        </p:blipFill>
        <p:spPr>
          <a:xfrm>
            <a:off x="3991090" y="0"/>
            <a:ext cx="2572990" cy="1837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sp>
        <p:nvSpPr>
          <p:cNvPr id="89" name="Google Shape;89;p18"/>
          <p:cNvSpPr/>
          <p:nvPr/>
        </p:nvSpPr>
        <p:spPr>
          <a:xfrm>
            <a:off x="128250" y="758900"/>
            <a:ext cx="802200" cy="1132200"/>
          </a:xfrm>
          <a:prstGeom prst="can">
            <a:avLst>
              <a:gd fmla="val 25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txBox="1"/>
          <p:nvPr/>
        </p:nvSpPr>
        <p:spPr>
          <a:xfrm>
            <a:off x="166075" y="1140350"/>
            <a:ext cx="80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C1130"/>
                </a:solidFill>
                <a:latin typeface="Nunito"/>
                <a:ea typeface="Nunito"/>
                <a:cs typeface="Nunito"/>
                <a:sym typeface="Nunito"/>
              </a:rPr>
              <a:t>Data</a:t>
            </a:r>
            <a:endParaRPr b="1" sz="1800">
              <a:solidFill>
                <a:srgbClr val="4C1130"/>
              </a:solidFill>
              <a:latin typeface="Nunito"/>
              <a:ea typeface="Nunito"/>
              <a:cs typeface="Nunito"/>
              <a:sym typeface="Nunito"/>
            </a:endParaRPr>
          </a:p>
        </p:txBody>
      </p:sp>
      <p:sp>
        <p:nvSpPr>
          <p:cNvPr id="91" name="Google Shape;91;p18"/>
          <p:cNvSpPr/>
          <p:nvPr/>
        </p:nvSpPr>
        <p:spPr>
          <a:xfrm>
            <a:off x="1490125" y="863600"/>
            <a:ext cx="1588500" cy="922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nvSpPr>
        <p:spPr>
          <a:xfrm>
            <a:off x="1462363" y="1132550"/>
            <a:ext cx="1671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4C1130"/>
                </a:solidFill>
                <a:latin typeface="Nunito"/>
                <a:ea typeface="Nunito"/>
                <a:cs typeface="Nunito"/>
                <a:sym typeface="Nunito"/>
              </a:rPr>
              <a:t>Text Preprocessing</a:t>
            </a:r>
            <a:endParaRPr b="1" sz="1300">
              <a:solidFill>
                <a:srgbClr val="4C1130"/>
              </a:solidFill>
              <a:latin typeface="Nunito"/>
              <a:ea typeface="Nunito"/>
              <a:cs typeface="Nunito"/>
              <a:sym typeface="Nunito"/>
            </a:endParaRPr>
          </a:p>
        </p:txBody>
      </p:sp>
      <p:sp>
        <p:nvSpPr>
          <p:cNvPr id="93" name="Google Shape;93;p18"/>
          <p:cNvSpPr/>
          <p:nvPr/>
        </p:nvSpPr>
        <p:spPr>
          <a:xfrm>
            <a:off x="3628050" y="863600"/>
            <a:ext cx="1588500" cy="922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nvSpPr>
        <p:spPr>
          <a:xfrm>
            <a:off x="4115600" y="1078700"/>
            <a:ext cx="8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C1130"/>
                </a:solidFill>
                <a:latin typeface="Nunito"/>
                <a:ea typeface="Nunito"/>
                <a:cs typeface="Nunito"/>
                <a:sym typeface="Nunito"/>
              </a:rPr>
              <a:t>EDA</a:t>
            </a:r>
            <a:endParaRPr b="1">
              <a:solidFill>
                <a:srgbClr val="4C1130"/>
              </a:solidFill>
              <a:latin typeface="Nunito"/>
              <a:ea typeface="Nunito"/>
              <a:cs typeface="Nunito"/>
              <a:sym typeface="Nunito"/>
            </a:endParaRPr>
          </a:p>
        </p:txBody>
      </p:sp>
      <p:sp>
        <p:nvSpPr>
          <p:cNvPr id="95" name="Google Shape;95;p18"/>
          <p:cNvSpPr/>
          <p:nvPr/>
        </p:nvSpPr>
        <p:spPr>
          <a:xfrm>
            <a:off x="7021700" y="1982550"/>
            <a:ext cx="1812900" cy="1383300"/>
          </a:xfrm>
          <a:prstGeom prst="round2DiagRect">
            <a:avLst>
              <a:gd fmla="val 16667" name="adj1"/>
              <a:gd fmla="val 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nvSpPr>
        <p:spPr>
          <a:xfrm>
            <a:off x="7074650" y="2212488"/>
            <a:ext cx="1623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4C1130"/>
                </a:solidFill>
                <a:latin typeface="Nunito"/>
                <a:ea typeface="Nunito"/>
                <a:cs typeface="Nunito"/>
                <a:sym typeface="Nunito"/>
              </a:rPr>
              <a:t>Classification Algorithms / Model </a:t>
            </a:r>
            <a:r>
              <a:rPr b="1" lang="en" sz="1600">
                <a:solidFill>
                  <a:srgbClr val="4C1130"/>
                </a:solidFill>
                <a:latin typeface="Nunito"/>
                <a:ea typeface="Nunito"/>
                <a:cs typeface="Nunito"/>
                <a:sym typeface="Nunito"/>
              </a:rPr>
              <a:t>Training</a:t>
            </a:r>
            <a:endParaRPr b="1" sz="1600">
              <a:solidFill>
                <a:srgbClr val="4C1130"/>
              </a:solidFill>
              <a:latin typeface="Nunito"/>
              <a:ea typeface="Nunito"/>
              <a:cs typeface="Nunito"/>
              <a:sym typeface="Nunito"/>
            </a:endParaRPr>
          </a:p>
        </p:txBody>
      </p:sp>
      <p:sp>
        <p:nvSpPr>
          <p:cNvPr id="97" name="Google Shape;97;p18"/>
          <p:cNvSpPr/>
          <p:nvPr/>
        </p:nvSpPr>
        <p:spPr>
          <a:xfrm>
            <a:off x="5728150" y="863600"/>
            <a:ext cx="1623900" cy="922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nvSpPr>
        <p:spPr>
          <a:xfrm>
            <a:off x="5687899" y="1086350"/>
            <a:ext cx="179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4C1130"/>
                </a:solidFill>
                <a:latin typeface="Nunito"/>
                <a:ea typeface="Nunito"/>
                <a:cs typeface="Nunito"/>
                <a:sym typeface="Nunito"/>
              </a:rPr>
              <a:t>Feature Engineering</a:t>
            </a:r>
            <a:endParaRPr b="1" sz="1300">
              <a:solidFill>
                <a:srgbClr val="4C1130"/>
              </a:solidFill>
              <a:latin typeface="Nunito"/>
              <a:ea typeface="Nunito"/>
              <a:cs typeface="Nunito"/>
              <a:sym typeface="Nunito"/>
            </a:endParaRPr>
          </a:p>
        </p:txBody>
      </p:sp>
      <p:sp>
        <p:nvSpPr>
          <p:cNvPr id="99" name="Google Shape;99;p18"/>
          <p:cNvSpPr/>
          <p:nvPr/>
        </p:nvSpPr>
        <p:spPr>
          <a:xfrm>
            <a:off x="5338763" y="3693625"/>
            <a:ext cx="1588500" cy="922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nvSpPr>
        <p:spPr>
          <a:xfrm>
            <a:off x="5338776" y="3917875"/>
            <a:ext cx="17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C1130"/>
                </a:solidFill>
                <a:latin typeface="Nunito"/>
                <a:ea typeface="Nunito"/>
                <a:cs typeface="Nunito"/>
                <a:sym typeface="Nunito"/>
              </a:rPr>
              <a:t>Model Evaluation</a:t>
            </a:r>
            <a:endParaRPr b="1">
              <a:solidFill>
                <a:srgbClr val="4C1130"/>
              </a:solidFill>
              <a:latin typeface="Nunito"/>
              <a:ea typeface="Nunito"/>
              <a:cs typeface="Nunito"/>
              <a:sym typeface="Nunito"/>
            </a:endParaRPr>
          </a:p>
        </p:txBody>
      </p:sp>
      <p:sp>
        <p:nvSpPr>
          <p:cNvPr id="101" name="Google Shape;101;p18"/>
          <p:cNvSpPr/>
          <p:nvPr/>
        </p:nvSpPr>
        <p:spPr>
          <a:xfrm>
            <a:off x="3078625" y="3693625"/>
            <a:ext cx="1588500" cy="922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txBox="1"/>
          <p:nvPr/>
        </p:nvSpPr>
        <p:spPr>
          <a:xfrm>
            <a:off x="3259325" y="3910225"/>
            <a:ext cx="15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C1130"/>
                </a:solidFill>
                <a:latin typeface="Nunito"/>
                <a:ea typeface="Nunito"/>
                <a:cs typeface="Nunito"/>
                <a:sym typeface="Nunito"/>
              </a:rPr>
              <a:t>Deployment</a:t>
            </a:r>
            <a:endParaRPr b="1">
              <a:solidFill>
                <a:srgbClr val="4C1130"/>
              </a:solidFill>
              <a:latin typeface="Nunito"/>
              <a:ea typeface="Nunito"/>
              <a:cs typeface="Nunito"/>
              <a:sym typeface="Nunito"/>
            </a:endParaRPr>
          </a:p>
        </p:txBody>
      </p:sp>
      <p:sp>
        <p:nvSpPr>
          <p:cNvPr id="103" name="Google Shape;103;p18"/>
          <p:cNvSpPr/>
          <p:nvPr/>
        </p:nvSpPr>
        <p:spPr>
          <a:xfrm rot="-2700000">
            <a:off x="2271803" y="3584450"/>
            <a:ext cx="1083995" cy="1051751"/>
          </a:xfrm>
          <a:prstGeom prst="diagStrip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726225" y="3713275"/>
            <a:ext cx="854700" cy="794100"/>
          </a:xfrm>
          <a:prstGeom prst="smileyFace">
            <a:avLst>
              <a:gd fmla="val 4653"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nvSpPr>
        <p:spPr>
          <a:xfrm>
            <a:off x="834075" y="4507375"/>
            <a:ext cx="7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Users</a:t>
            </a:r>
            <a:endParaRPr b="1">
              <a:latin typeface="Nunito"/>
              <a:ea typeface="Nunito"/>
              <a:cs typeface="Nunito"/>
              <a:sym typeface="Nunito"/>
            </a:endParaRPr>
          </a:p>
        </p:txBody>
      </p:sp>
      <p:cxnSp>
        <p:nvCxnSpPr>
          <p:cNvPr id="106" name="Google Shape;106;p18"/>
          <p:cNvCxnSpPr/>
          <p:nvPr/>
        </p:nvCxnSpPr>
        <p:spPr>
          <a:xfrm flipH="1" rot="10800000">
            <a:off x="994725" y="1275050"/>
            <a:ext cx="431100" cy="7500"/>
          </a:xfrm>
          <a:prstGeom prst="straightConnector1">
            <a:avLst/>
          </a:prstGeom>
          <a:noFill/>
          <a:ln cap="flat" cmpd="sng" w="28575">
            <a:solidFill>
              <a:schemeClr val="dk2"/>
            </a:solidFill>
            <a:prstDash val="solid"/>
            <a:round/>
            <a:headEnd len="med" w="med" type="none"/>
            <a:tailEnd len="med" w="med" type="triangle"/>
          </a:ln>
        </p:spPr>
      </p:cxnSp>
      <p:cxnSp>
        <p:nvCxnSpPr>
          <p:cNvPr id="107" name="Google Shape;107;p18"/>
          <p:cNvCxnSpPr/>
          <p:nvPr/>
        </p:nvCxnSpPr>
        <p:spPr>
          <a:xfrm flipH="1" rot="10800000">
            <a:off x="3137788" y="1321250"/>
            <a:ext cx="431100" cy="7500"/>
          </a:xfrm>
          <a:prstGeom prst="straightConnector1">
            <a:avLst/>
          </a:prstGeom>
          <a:noFill/>
          <a:ln cap="flat" cmpd="sng" w="28575">
            <a:solidFill>
              <a:schemeClr val="dk2"/>
            </a:solidFill>
            <a:prstDash val="solid"/>
            <a:round/>
            <a:headEnd len="med" w="med" type="none"/>
            <a:tailEnd len="med" w="med" type="triangle"/>
          </a:ln>
        </p:spPr>
      </p:cxnSp>
      <p:cxnSp>
        <p:nvCxnSpPr>
          <p:cNvPr id="108" name="Google Shape;108;p18"/>
          <p:cNvCxnSpPr/>
          <p:nvPr/>
        </p:nvCxnSpPr>
        <p:spPr>
          <a:xfrm flipH="1" rot="10800000">
            <a:off x="5256788" y="1275050"/>
            <a:ext cx="431100" cy="7500"/>
          </a:xfrm>
          <a:prstGeom prst="straightConnector1">
            <a:avLst/>
          </a:prstGeom>
          <a:noFill/>
          <a:ln cap="flat" cmpd="sng" w="28575">
            <a:solidFill>
              <a:schemeClr val="dk2"/>
            </a:solidFill>
            <a:prstDash val="solid"/>
            <a:round/>
            <a:headEnd len="med" w="med" type="none"/>
            <a:tailEnd len="med" w="med" type="triangle"/>
          </a:ln>
        </p:spPr>
      </p:cxnSp>
      <p:sp>
        <p:nvSpPr>
          <p:cNvPr id="109" name="Google Shape;109;p18"/>
          <p:cNvSpPr/>
          <p:nvPr/>
        </p:nvSpPr>
        <p:spPr>
          <a:xfrm rot="5400000">
            <a:off x="7520425" y="1307150"/>
            <a:ext cx="760500" cy="426900"/>
          </a:xfrm>
          <a:prstGeom prst="bentArrow">
            <a:avLst>
              <a:gd fmla="val 27003" name="adj1"/>
              <a:gd fmla="val 30774"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flipH="1" rot="-5400000">
            <a:off x="7336300" y="3495775"/>
            <a:ext cx="534600" cy="930300"/>
          </a:xfrm>
          <a:prstGeom prst="bentUpArrow">
            <a:avLst>
              <a:gd fmla="val 27069" name="adj1"/>
              <a:gd fmla="val 28025" name="adj2"/>
              <a:gd fmla="val 30746"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8"/>
          <p:cNvCxnSpPr/>
          <p:nvPr/>
        </p:nvCxnSpPr>
        <p:spPr>
          <a:xfrm rot="10800000">
            <a:off x="4779750" y="4110175"/>
            <a:ext cx="446400" cy="300"/>
          </a:xfrm>
          <a:prstGeom prst="straightConnector1">
            <a:avLst/>
          </a:prstGeom>
          <a:noFill/>
          <a:ln cap="flat" cmpd="sng" w="28575">
            <a:solidFill>
              <a:schemeClr val="dk2"/>
            </a:solidFill>
            <a:prstDash val="solid"/>
            <a:round/>
            <a:headEnd len="med" w="med" type="none"/>
            <a:tailEnd len="med" w="med" type="triangle"/>
          </a:ln>
        </p:spPr>
      </p:cxnSp>
      <p:sp>
        <p:nvSpPr>
          <p:cNvPr id="112" name="Google Shape;112;p18"/>
          <p:cNvSpPr/>
          <p:nvPr/>
        </p:nvSpPr>
        <p:spPr>
          <a:xfrm>
            <a:off x="1701875" y="3879475"/>
            <a:ext cx="590100" cy="461700"/>
          </a:xfrm>
          <a:prstGeom prst="striped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4"/>
        </a:solidFill>
      </p:bgPr>
    </p:bg>
    <p:spTree>
      <p:nvGrpSpPr>
        <p:cNvPr id="116" name="Shape 116"/>
        <p:cNvGrpSpPr/>
        <p:nvPr/>
      </p:nvGrpSpPr>
      <p:grpSpPr>
        <a:xfrm>
          <a:off x="0" y="0"/>
          <a:ext cx="0" cy="0"/>
          <a:chOff x="0" y="0"/>
          <a:chExt cx="0" cy="0"/>
        </a:xfrm>
      </p:grpSpPr>
      <p:pic>
        <p:nvPicPr>
          <p:cNvPr id="117" name="Google Shape;117;p19"/>
          <p:cNvPicPr preferRelativeResize="0"/>
          <p:nvPr/>
        </p:nvPicPr>
        <p:blipFill>
          <a:blip r:embed="rId3">
            <a:alphaModFix/>
          </a:blip>
          <a:stretch>
            <a:fillRect/>
          </a:stretch>
        </p:blipFill>
        <p:spPr>
          <a:xfrm>
            <a:off x="749650" y="182775"/>
            <a:ext cx="7644699" cy="4777950"/>
          </a:xfrm>
          <a:prstGeom prst="rect">
            <a:avLst/>
          </a:prstGeom>
          <a:noFill/>
          <a:ln>
            <a:noFill/>
          </a:ln>
        </p:spPr>
      </p:pic>
      <p:sp>
        <p:nvSpPr>
          <p:cNvPr id="118" name="Google Shape;118;p19"/>
          <p:cNvSpPr txBox="1"/>
          <p:nvPr/>
        </p:nvSpPr>
        <p:spPr>
          <a:xfrm>
            <a:off x="0" y="1372000"/>
            <a:ext cx="9144000" cy="1047900"/>
          </a:xfrm>
          <a:prstGeom prst="rect">
            <a:avLst/>
          </a:prstGeom>
          <a:solidFill>
            <a:srgbClr val="1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Nunito"/>
                <a:ea typeface="Nunito"/>
                <a:cs typeface="Nunito"/>
                <a:sym typeface="Nunito"/>
              </a:rPr>
              <a:t>Heuristic Approach</a:t>
            </a:r>
            <a:endParaRPr b="1" sz="3500">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 name="Shape 122"/>
        <p:cNvGrpSpPr/>
        <p:nvPr/>
      </p:nvGrpSpPr>
      <p:grpSpPr>
        <a:xfrm>
          <a:off x="0" y="0"/>
          <a:ext cx="0" cy="0"/>
          <a:chOff x="0" y="0"/>
          <a:chExt cx="0" cy="0"/>
        </a:xfrm>
      </p:grpSpPr>
      <p:sp>
        <p:nvSpPr>
          <p:cNvPr id="123" name="Google Shape;123;p20"/>
          <p:cNvSpPr/>
          <p:nvPr/>
        </p:nvSpPr>
        <p:spPr>
          <a:xfrm>
            <a:off x="537300" y="397950"/>
            <a:ext cx="4322746" cy="733611"/>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374151"/>
                </a:solidFill>
                <a:latin typeface="Arial"/>
              </a:rPr>
              <a:t>Heuristic Approach</a:t>
            </a:r>
          </a:p>
        </p:txBody>
      </p:sp>
      <p:pic>
        <p:nvPicPr>
          <p:cNvPr id="124" name="Google Shape;124;p20"/>
          <p:cNvPicPr preferRelativeResize="0"/>
          <p:nvPr/>
        </p:nvPicPr>
        <p:blipFill>
          <a:blip r:embed="rId3">
            <a:alphaModFix/>
          </a:blip>
          <a:stretch>
            <a:fillRect/>
          </a:stretch>
        </p:blipFill>
        <p:spPr>
          <a:xfrm>
            <a:off x="6801746" y="3165900"/>
            <a:ext cx="2253079" cy="1908600"/>
          </a:xfrm>
          <a:prstGeom prst="rect">
            <a:avLst/>
          </a:prstGeom>
          <a:noFill/>
          <a:ln>
            <a:noFill/>
          </a:ln>
        </p:spPr>
      </p:pic>
      <p:sp>
        <p:nvSpPr>
          <p:cNvPr id="125" name="Google Shape;125;p20"/>
          <p:cNvSpPr txBox="1"/>
          <p:nvPr/>
        </p:nvSpPr>
        <p:spPr>
          <a:xfrm>
            <a:off x="239625" y="1453400"/>
            <a:ext cx="7631700" cy="15699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SzPts val="1300"/>
              <a:buChar char="●"/>
            </a:pPr>
            <a:r>
              <a:rPr lang="en" sz="1500">
                <a:solidFill>
                  <a:schemeClr val="lt1"/>
                </a:solidFill>
                <a:latin typeface="Spectral SemiBold"/>
                <a:ea typeface="Spectral SemiBold"/>
                <a:cs typeface="Spectral SemiBold"/>
                <a:sym typeface="Spectral SemiBold"/>
              </a:rPr>
              <a:t>A heuristic approach is a problem-solving method that involves using practical, intuitive, and rule-of-thumb strategies to find solutions or make decisions. It is a general problem-solving technique that aims to provide efficient solutions without guaranteeing their optimality.</a:t>
            </a:r>
            <a:endParaRPr sz="1500">
              <a:solidFill>
                <a:schemeClr val="lt1"/>
              </a:solidFill>
              <a:latin typeface="Spectral SemiBold"/>
              <a:ea typeface="Spectral SemiBold"/>
              <a:cs typeface="Spectral SemiBold"/>
              <a:sym typeface="Spectral SemiBold"/>
            </a:endParaRPr>
          </a:p>
          <a:p>
            <a:pPr indent="-311150" lvl="0" marL="457200" rtl="0" algn="just">
              <a:spcBef>
                <a:spcPts val="0"/>
              </a:spcBef>
              <a:spcAft>
                <a:spcPts val="0"/>
              </a:spcAft>
              <a:buSzPts val="1300"/>
              <a:buChar char="●"/>
            </a:pPr>
            <a:r>
              <a:rPr lang="en" sz="1500">
                <a:solidFill>
                  <a:schemeClr val="lt1"/>
                </a:solidFill>
                <a:latin typeface="Spectral SemiBold"/>
                <a:ea typeface="Spectral SemiBold"/>
                <a:cs typeface="Spectral SemiBold"/>
                <a:sym typeface="Spectral SemiBold"/>
              </a:rPr>
              <a:t> Heuristics are often employed by manually extracting the features using domain knowledge, intuitions and </a:t>
            </a:r>
            <a:r>
              <a:rPr lang="en" sz="1500">
                <a:solidFill>
                  <a:schemeClr val="lt1"/>
                </a:solidFill>
                <a:latin typeface="Spectral SemiBold"/>
                <a:ea typeface="Spectral SemiBold"/>
                <a:cs typeface="Spectral SemiBold"/>
                <a:sym typeface="Spectral SemiBold"/>
              </a:rPr>
              <a:t>expertise</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9" name="Shape 129"/>
        <p:cNvGrpSpPr/>
        <p:nvPr/>
      </p:nvGrpSpPr>
      <p:grpSpPr>
        <a:xfrm>
          <a:off x="0" y="0"/>
          <a:ext cx="0" cy="0"/>
          <a:chOff x="0" y="0"/>
          <a:chExt cx="0" cy="0"/>
        </a:xfrm>
      </p:grpSpPr>
      <p:sp>
        <p:nvSpPr>
          <p:cNvPr id="130" name="Google Shape;130;p21"/>
          <p:cNvSpPr txBox="1"/>
          <p:nvPr/>
        </p:nvSpPr>
        <p:spPr>
          <a:xfrm>
            <a:off x="181025" y="174725"/>
            <a:ext cx="3564900" cy="567300"/>
          </a:xfrm>
          <a:prstGeom prst="rect">
            <a:avLst/>
          </a:prstGeom>
          <a:gradFill>
            <a:gsLst>
              <a:gs pos="0">
                <a:srgbClr val="032146"/>
              </a:gs>
              <a:gs pos="100000">
                <a:srgbClr val="73737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Raw Data</a:t>
            </a:r>
            <a:endParaRPr sz="2400">
              <a:solidFill>
                <a:schemeClr val="dk1"/>
              </a:solidFill>
            </a:endParaRPr>
          </a:p>
        </p:txBody>
      </p:sp>
      <p:pic>
        <p:nvPicPr>
          <p:cNvPr id="131" name="Google Shape;131;p21"/>
          <p:cNvPicPr preferRelativeResize="0"/>
          <p:nvPr/>
        </p:nvPicPr>
        <p:blipFill>
          <a:blip r:embed="rId3">
            <a:alphaModFix/>
          </a:blip>
          <a:stretch>
            <a:fillRect/>
          </a:stretch>
        </p:blipFill>
        <p:spPr>
          <a:xfrm>
            <a:off x="2318400" y="1222975"/>
            <a:ext cx="3999849" cy="34101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